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89.xml" ContentType="application/vnd.openxmlformats-officedocument.presentationml.tags+xml"/>
  <Override PartName="/ppt/notesSlides/notesSlide1.xml" ContentType="application/vnd.openxmlformats-officedocument.presentationml.notesSlide+xml"/>
  <Override PartName="/ppt/tags/tag90.xml" ContentType="application/vnd.openxmlformats-officedocument.presentationml.tags+xml"/>
  <Override PartName="/ppt/notesSlides/notesSlide2.xml" ContentType="application/vnd.openxmlformats-officedocument.presentationml.notesSlide+xml"/>
  <Override PartName="/ppt/tags/tag91.xml" ContentType="application/vnd.openxmlformats-officedocument.presentationml.tags+xml"/>
  <Override PartName="/ppt/notesSlides/notesSlide3.xml" ContentType="application/vnd.openxmlformats-officedocument.presentationml.notesSlide+xml"/>
  <Override PartName="/ppt/tags/tag92.xml" ContentType="application/vnd.openxmlformats-officedocument.presentationml.tags+xml"/>
  <Override PartName="/ppt/notesSlides/notesSlide4.xml" ContentType="application/vnd.openxmlformats-officedocument.presentationml.notesSlide+xml"/>
  <Override PartName="/ppt/tags/tag93.xml" ContentType="application/vnd.openxmlformats-officedocument.presentationml.tags+xml"/>
  <Override PartName="/ppt/notesSlides/notesSlide5.xml" ContentType="application/vnd.openxmlformats-officedocument.presentationml.notesSlide+xml"/>
  <Override PartName="/ppt/tags/tag94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9" r:id="rId17"/>
  </p:sldMasterIdLst>
  <p:notesMasterIdLst>
    <p:notesMasterId r:id="rId33"/>
  </p:notesMasterIdLst>
  <p:handoutMasterIdLst>
    <p:handoutMasterId r:id="rId34"/>
  </p:handoutMasterIdLst>
  <p:sldIdLst>
    <p:sldId id="902" r:id="rId18"/>
    <p:sldId id="907" r:id="rId19"/>
    <p:sldId id="924" r:id="rId20"/>
    <p:sldId id="909" r:id="rId21"/>
    <p:sldId id="927" r:id="rId22"/>
    <p:sldId id="928" r:id="rId23"/>
    <p:sldId id="926" r:id="rId24"/>
    <p:sldId id="929" r:id="rId25"/>
    <p:sldId id="930" r:id="rId26"/>
    <p:sldId id="931" r:id="rId27"/>
    <p:sldId id="925" r:id="rId28"/>
    <p:sldId id="933" r:id="rId29"/>
    <p:sldId id="932" r:id="rId30"/>
    <p:sldId id="934" r:id="rId31"/>
    <p:sldId id="923" r:id="rId32"/>
  </p:sldIdLst>
  <p:sldSz cx="12198350" cy="6858000"/>
  <p:notesSz cx="7099300" cy="10234613"/>
  <p:custDataLst>
    <p:custData r:id="rId15"/>
    <p:tags r:id="rId35"/>
  </p:custDataLst>
  <p:defaultTextStyle>
    <a:defPPr>
      <a:defRPr lang="de-DE"/>
    </a:defPPr>
    <a:lvl1pPr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4">
          <p15:clr>
            <a:srgbClr val="A4A3A4"/>
          </p15:clr>
        </p15:guide>
        <p15:guide id="2" orient="horz" pos="618">
          <p15:clr>
            <a:srgbClr val="A4A3A4"/>
          </p15:clr>
        </p15:guide>
        <p15:guide id="3" orient="horz" pos="2432">
          <p15:clr>
            <a:srgbClr val="A4A3A4"/>
          </p15:clr>
        </p15:guide>
        <p15:guide id="4" orient="horz" pos="2341">
          <p15:clr>
            <a:srgbClr val="A4A3A4"/>
          </p15:clr>
        </p15:guide>
        <p15:guide id="5" orient="horz" pos="890">
          <p15:clr>
            <a:srgbClr val="A4A3A4"/>
          </p15:clr>
        </p15:guide>
        <p15:guide id="6" orient="horz" pos="210">
          <p15:clr>
            <a:srgbClr val="A4A3A4"/>
          </p15:clr>
        </p15:guide>
        <p15:guide id="7" pos="395">
          <p15:clr>
            <a:srgbClr val="A4A3A4"/>
          </p15:clr>
        </p15:guide>
        <p15:guide id="8" pos="3842">
          <p15:clr>
            <a:srgbClr val="A4A3A4"/>
          </p15:clr>
        </p15:guide>
        <p15:guide id="9" pos="3933">
          <p15:clr>
            <a:srgbClr val="A4A3A4"/>
          </p15:clr>
        </p15:guide>
        <p15:guide id="10" pos="7380">
          <p15:clr>
            <a:srgbClr val="A4A3A4"/>
          </p15:clr>
        </p15:guide>
        <p15:guide id="11" pos="556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DFC"/>
    <a:srgbClr val="FDFDFD"/>
    <a:srgbClr val="FDFEFD"/>
    <a:srgbClr val="FEFDFD"/>
    <a:srgbClr val="FEFEFD"/>
    <a:srgbClr val="FEFEFE"/>
    <a:srgbClr val="FEFFFE"/>
    <a:srgbClr val="FFFEFE"/>
    <a:srgbClr val="FFFFF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36" autoAdjust="0"/>
    <p:restoredTop sz="91945" autoAdjust="0"/>
  </p:normalViewPr>
  <p:slideViewPr>
    <p:cSldViewPr snapToObjects="1" showGuides="1">
      <p:cViewPr varScale="1">
        <p:scale>
          <a:sx n="107" d="100"/>
          <a:sy n="107" d="100"/>
        </p:scale>
        <p:origin x="930" y="-510"/>
      </p:cViewPr>
      <p:guideLst>
        <p:guide orient="horz" pos="3884"/>
        <p:guide orient="horz" pos="618"/>
        <p:guide orient="horz" pos="2432"/>
        <p:guide orient="horz" pos="2341"/>
        <p:guide orient="horz" pos="890"/>
        <p:guide orient="horz" pos="210"/>
        <p:guide pos="395"/>
        <p:guide pos="3842"/>
        <p:guide pos="3933"/>
        <p:guide pos="7380"/>
        <p:guide pos="5566"/>
      </p:guideLst>
    </p:cSldViewPr>
  </p:slideViewPr>
  <p:outlineViewPr>
    <p:cViewPr>
      <p:scale>
        <a:sx n="33" d="100"/>
        <a:sy n="33" d="100"/>
      </p:scale>
      <p:origin x="0" y="12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76" d="100"/>
          <a:sy n="76" d="100"/>
        </p:scale>
        <p:origin x="2982" y="120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customXml" Target="../customXml/item13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4.xml"/><Relationship Id="rId34" Type="http://schemas.openxmlformats.org/officeDocument/2006/relationships/handoutMaster" Target="handoutMasters/handoutMaster1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slideMaster" Target="slideMasters/slideMaster1.xml"/><Relationship Id="rId25" Type="http://schemas.openxmlformats.org/officeDocument/2006/relationships/slide" Target="slides/slide8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0" Type="http://schemas.openxmlformats.org/officeDocument/2006/relationships/slide" Target="slides/slide3.xml"/><Relationship Id="rId29" Type="http://schemas.openxmlformats.org/officeDocument/2006/relationships/slide" Target="slides/slide12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presProps" Target="presProps.xml"/><Relationship Id="rId10" Type="http://schemas.openxmlformats.org/officeDocument/2006/relationships/customXml" Target="../customXml/item10.xml"/><Relationship Id="rId19" Type="http://schemas.openxmlformats.org/officeDocument/2006/relationships/slide" Target="slides/slide2.xml"/><Relationship Id="rId31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2" name="Rectangle 6"/>
          <p:cNvSpPr>
            <a:spLocks noChangeArrowheads="1"/>
          </p:cNvSpPr>
          <p:nvPr/>
        </p:nvSpPr>
        <p:spPr bwMode="auto">
          <a:xfrm>
            <a:off x="0" y="0"/>
            <a:ext cx="7099300" cy="698500"/>
          </a:xfrm>
          <a:prstGeom prst="rect">
            <a:avLst/>
          </a:prstGeom>
          <a:solidFill>
            <a:srgbClr val="879BA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49613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3249612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682163"/>
            <a:ext cx="3249613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682163"/>
            <a:ext cx="3249612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 smtClean="0">
                <a:latin typeface="Arial" pitchFamily="34" charset="0"/>
              </a:rPr>
              <a:t>Handout </a:t>
            </a:r>
            <a:fld id="{BFC713D8-7968-482B-A79F-9C586FE5053A}" type="slidenum">
              <a:rPr lang="de-DE" smtClean="0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1723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49613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32480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466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38125" y="4822825"/>
            <a:ext cx="6623050" cy="456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682163"/>
            <a:ext cx="3249613" cy="55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682163"/>
            <a:ext cx="3248025" cy="55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 smtClean="0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8778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1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154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4662" cy="3836988"/>
          </a:xfrm>
          <a:noFill/>
        </p:spPr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document describes:</a:t>
            </a:r>
          </a:p>
          <a:p>
            <a:r>
              <a:rPr lang="en-US" dirty="0" smtClean="0"/>
              <a:t> goals</a:t>
            </a:r>
          </a:p>
          <a:p>
            <a:r>
              <a:rPr lang="en-US" dirty="0" smtClean="0"/>
              <a:t> components of the system</a:t>
            </a:r>
          </a:p>
          <a:p>
            <a:r>
              <a:rPr lang="en-US" dirty="0" smtClean="0"/>
              <a:t> functional and non-functional requirements</a:t>
            </a:r>
          </a:p>
          <a:p>
            <a:r>
              <a:rPr lang="en-US" dirty="0" smtClean="0"/>
              <a:t> domain properties and assumptions</a:t>
            </a:r>
          </a:p>
          <a:p>
            <a:r>
              <a:rPr lang="en-US" dirty="0" smtClean="0"/>
              <a:t>It Also provides a description of the system using UML diagrams.</a:t>
            </a:r>
          </a:p>
        </p:txBody>
      </p:sp>
    </p:spTree>
    <p:extLst>
      <p:ext uri="{BB962C8B-B14F-4D97-AF65-F5344CB8AC3E}">
        <p14:creationId xmlns:p14="http://schemas.microsoft.com/office/powerpoint/2010/main" val="3866002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4662" cy="3836988"/>
          </a:xfrm>
          <a:noFill/>
        </p:spPr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document describes:</a:t>
            </a:r>
          </a:p>
          <a:p>
            <a:r>
              <a:rPr lang="en-US" dirty="0" smtClean="0"/>
              <a:t> goals</a:t>
            </a:r>
          </a:p>
          <a:p>
            <a:r>
              <a:rPr lang="en-US" dirty="0" smtClean="0"/>
              <a:t> components of the system</a:t>
            </a:r>
          </a:p>
          <a:p>
            <a:r>
              <a:rPr lang="en-US" dirty="0" smtClean="0"/>
              <a:t> functional and non-functional requirements</a:t>
            </a:r>
          </a:p>
          <a:p>
            <a:r>
              <a:rPr lang="en-US" dirty="0" smtClean="0"/>
              <a:t> domain properties and assumptions</a:t>
            </a:r>
          </a:p>
          <a:p>
            <a:r>
              <a:rPr lang="en-US" dirty="0" smtClean="0"/>
              <a:t>It Also provides a description of the system using UML diagrams.</a:t>
            </a:r>
          </a:p>
        </p:txBody>
      </p:sp>
    </p:spTree>
    <p:extLst>
      <p:ext uri="{BB962C8B-B14F-4D97-AF65-F5344CB8AC3E}">
        <p14:creationId xmlns:p14="http://schemas.microsoft.com/office/powerpoint/2010/main" val="2504833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4662" cy="3836988"/>
          </a:xfrm>
          <a:noFill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User</a:t>
            </a:r>
            <a:r>
              <a:rPr lang="en-US" baseline="0" dirty="0" smtClean="0"/>
              <a:t> could be: guest and registered client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33789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4662" cy="3836988"/>
          </a:xfrm>
          <a:noFill/>
        </p:spPr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document describes:</a:t>
            </a:r>
          </a:p>
          <a:p>
            <a:r>
              <a:rPr lang="en-US" dirty="0" smtClean="0"/>
              <a:t> goals</a:t>
            </a:r>
          </a:p>
          <a:p>
            <a:r>
              <a:rPr lang="en-US" dirty="0" smtClean="0"/>
              <a:t> components of the system</a:t>
            </a:r>
          </a:p>
          <a:p>
            <a:r>
              <a:rPr lang="en-US" dirty="0" smtClean="0"/>
              <a:t> functional and non-functional requirements</a:t>
            </a:r>
          </a:p>
          <a:p>
            <a:r>
              <a:rPr lang="en-US" dirty="0" smtClean="0"/>
              <a:t> domain properties and assumptions</a:t>
            </a:r>
          </a:p>
          <a:p>
            <a:r>
              <a:rPr lang="en-US" dirty="0" smtClean="0"/>
              <a:t>It Also provides a description of the system using UML diagrams.</a:t>
            </a:r>
          </a:p>
        </p:txBody>
      </p:sp>
    </p:spTree>
    <p:extLst>
      <p:ext uri="{BB962C8B-B14F-4D97-AF65-F5344CB8AC3E}">
        <p14:creationId xmlns:p14="http://schemas.microsoft.com/office/powerpoint/2010/main" val="2263503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4662" cy="3836988"/>
          </a:xfrm>
          <a:noFill/>
        </p:spPr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document describes:</a:t>
            </a:r>
          </a:p>
          <a:p>
            <a:r>
              <a:rPr lang="en-US" dirty="0" smtClean="0"/>
              <a:t> goals</a:t>
            </a:r>
          </a:p>
          <a:p>
            <a:r>
              <a:rPr lang="en-US" dirty="0" smtClean="0"/>
              <a:t> components of the system</a:t>
            </a:r>
          </a:p>
          <a:p>
            <a:r>
              <a:rPr lang="en-US" dirty="0" smtClean="0"/>
              <a:t> functional and non-functional requirements</a:t>
            </a:r>
          </a:p>
          <a:p>
            <a:r>
              <a:rPr lang="en-US" dirty="0" smtClean="0"/>
              <a:t> domain properties and assumptions</a:t>
            </a:r>
          </a:p>
          <a:p>
            <a:r>
              <a:rPr lang="en-US" dirty="0" smtClean="0"/>
              <a:t>It Also provides a description of the system using UML diagrams.</a:t>
            </a:r>
          </a:p>
        </p:txBody>
      </p:sp>
    </p:spTree>
    <p:extLst>
      <p:ext uri="{BB962C8B-B14F-4D97-AF65-F5344CB8AC3E}">
        <p14:creationId xmlns:p14="http://schemas.microsoft.com/office/powerpoint/2010/main" val="824331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4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customXml" Target="../../customXml/item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customXml" Target="../../customXml/item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5.xml"/><Relationship Id="rId1" Type="http://schemas.openxmlformats.org/officeDocument/2006/relationships/customXml" Target="../../customXml/item4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customXml" Target="../../customXml/item2.xml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customXml" Target="../../customXml/item1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customXml" Target="../../customXml/item10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7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customXml" Target="../../customXml/item1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1.xml"/><Relationship Id="rId4" Type="http://schemas.openxmlformats.org/officeDocument/2006/relationships/tags" Target="../tags/tag70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72.xml"/><Relationship Id="rId1" Type="http://schemas.openxmlformats.org/officeDocument/2006/relationships/customXml" Target="../../customXml/item12.x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customXml" Target="../../customXml/item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0.xml"/><Relationship Id="rId4" Type="http://schemas.openxmlformats.org/officeDocument/2006/relationships/tags" Target="../tags/tag79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82.xml"/><Relationship Id="rId7" Type="http://schemas.openxmlformats.org/officeDocument/2006/relationships/tags" Target="../tags/tag86.xml"/><Relationship Id="rId2" Type="http://schemas.openxmlformats.org/officeDocument/2006/relationships/tags" Target="../tags/tag81.xml"/><Relationship Id="rId1" Type="http://schemas.openxmlformats.org/officeDocument/2006/relationships/customXml" Target="../../customXml/item11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4" Type="http://schemas.openxmlformats.org/officeDocument/2006/relationships/image" Target="../media/image3.w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customXml" Target="../../customXml/item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9.xml"/><Relationship Id="rId1" Type="http://schemas.openxmlformats.org/officeDocument/2006/relationships/customXml" Target="../../customXml/item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customXml" Target="../../customXml/item16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customXml" Target="../../customXml/item6.xml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customXml" Target="../../customXml/item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fik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"/>
            <a:ext cx="12232800" cy="6854572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7063" y="4877954"/>
            <a:ext cx="6480000" cy="924541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dirty="0" smtClean="0"/>
              <a:t>Click to edit</a:t>
            </a:r>
          </a:p>
        </p:txBody>
      </p:sp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/>
          </p:nvPr>
        </p:nvSpPr>
        <p:spPr>
          <a:xfrm>
            <a:off x="627063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 baseline="0"/>
            </a:lvl1pPr>
            <a:lvl2pPr marL="1588" indent="0">
              <a:buNone/>
              <a:defRPr/>
            </a:lvl2pPr>
          </a:lstStyle>
          <a:p>
            <a:pPr lvl="0"/>
            <a:endParaRPr lang="de-DE" dirty="0" smtClean="0"/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/>
          </p:nvPr>
        </p:nvSpPr>
        <p:spPr>
          <a:xfrm>
            <a:off x="627063" y="5907600"/>
            <a:ext cx="2340000" cy="324000"/>
          </a:xfrm>
        </p:spPr>
        <p:txBody>
          <a:bodyPr lIns="216000" tIns="90000" rIns="0" bIns="4680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000" b="1"/>
            </a:lvl1pPr>
            <a:lvl2pPr marL="1588" indent="0">
              <a:buNone/>
              <a:defRPr/>
            </a:lvl2pPr>
          </a:lstStyle>
          <a:p>
            <a:pPr lvl="0"/>
            <a:endParaRPr lang="de-DE" dirty="0" smtClean="0"/>
          </a:p>
        </p:txBody>
      </p:sp>
      <p:grpSp>
        <p:nvGrpSpPr>
          <p:cNvPr id="34" name="Gruppieren 33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35" name="Gerade Verbindung 34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0"/>
            <p:cNvCxnSpPr/>
            <p:nvPr userDrawn="1"/>
          </p:nvCxnSpPr>
          <p:spPr bwMode="auto">
            <a:xfrm rot="5400000">
              <a:off x="123228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45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46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47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48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49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50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 rot="5400000">
              <a:off x="-1260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 rot="5400000">
              <a:off x="-1260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 rot="5400000">
              <a:off x="-1260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 rot="5400000">
              <a:off x="-1260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668618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</a:t>
            </a:r>
            <a:endParaRPr lang="fr-FR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1"/>
            </p:custDataLst>
          </p:nvPr>
        </p:nvSpPr>
        <p:spPr>
          <a:xfrm>
            <a:off x="627063" y="1412874"/>
            <a:ext cx="5472112" cy="475297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3637" y="1412875"/>
            <a:ext cx="5472000" cy="2303463"/>
          </a:xfrm>
        </p:spPr>
        <p:txBody>
          <a:bodyPr tIns="648000"/>
          <a:lstStyle>
            <a:lvl1pPr algn="ctr">
              <a:defRPr/>
            </a:lvl1pPr>
          </a:lstStyle>
          <a:p>
            <a:endParaRPr lang="fr-FR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3637" y="3860801"/>
            <a:ext cx="5472000" cy="2305049"/>
          </a:xfrm>
        </p:spPr>
        <p:txBody>
          <a:bodyPr tIns="648000"/>
          <a:lstStyle>
            <a:lvl1pPr algn="ctr">
              <a:defRPr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4765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 userDrawn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627063" y="1412875"/>
            <a:ext cx="8208962" cy="2303463"/>
          </a:xfrm>
        </p:spPr>
        <p:txBody>
          <a:bodyPr/>
          <a:lstStyle/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4"/>
            </p:custDataLst>
          </p:nvPr>
        </p:nvSpPr>
        <p:spPr>
          <a:xfrm>
            <a:off x="627063" y="3860801"/>
            <a:ext cx="8208962" cy="2305050"/>
          </a:xfrm>
        </p:spPr>
        <p:txBody>
          <a:bodyPr/>
          <a:lstStyle/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627063" y="1412873"/>
            <a:ext cx="3600450" cy="4752977"/>
          </a:xfrm>
        </p:spPr>
        <p:txBody>
          <a:bodyPr/>
          <a:lstStyle/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4"/>
            </p:custDataLst>
          </p:nvPr>
        </p:nvSpPr>
        <p:spPr>
          <a:xfrm>
            <a:off x="4370388" y="1412873"/>
            <a:ext cx="3600000" cy="4752977"/>
          </a:xfrm>
        </p:spPr>
        <p:txBody>
          <a:bodyPr/>
          <a:lstStyle/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 hasCustomPrompt="1"/>
            <p:custDataLst>
              <p:tags r:id="rId5"/>
            </p:custDataLst>
          </p:nvPr>
        </p:nvSpPr>
        <p:spPr>
          <a:xfrm>
            <a:off x="8115750" y="1412873"/>
            <a:ext cx="3600000" cy="4752977"/>
          </a:xfrm>
        </p:spPr>
        <p:txBody>
          <a:bodyPr/>
          <a:lstStyle/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type="fourObj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sz="quarter" hasCustomPrompt="1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quarter" idx="1" hasCustomPrompt="1"/>
            <p:custDataLst>
              <p:tags r:id="rId3"/>
            </p:custDataLst>
          </p:nvPr>
        </p:nvSpPr>
        <p:spPr>
          <a:xfrm>
            <a:off x="627063" y="1412877"/>
            <a:ext cx="5472112" cy="23034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 hasCustomPrompt="1"/>
            <p:custDataLst>
              <p:tags r:id="rId4"/>
            </p:custDataLst>
          </p:nvPr>
        </p:nvSpPr>
        <p:spPr>
          <a:xfrm>
            <a:off x="6243638" y="1412875"/>
            <a:ext cx="5472112" cy="230346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 hasCustomPrompt="1"/>
            <p:custDataLst>
              <p:tags r:id="rId5"/>
            </p:custDataLst>
          </p:nvPr>
        </p:nvSpPr>
        <p:spPr>
          <a:xfrm>
            <a:off x="627063" y="3860801"/>
            <a:ext cx="5472112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6243638" y="3860801"/>
            <a:ext cx="5472112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557672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 userDrawn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</a:t>
            </a:r>
            <a:endParaRPr lang="en-US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9751" y="1412873"/>
            <a:ext cx="1295999" cy="475297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 userDrawn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627063" y="1412874"/>
            <a:ext cx="8208962" cy="4752976"/>
          </a:xfrm>
        </p:spPr>
        <p:txBody>
          <a:bodyPr/>
          <a:lstStyle/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9751" y="1412873"/>
            <a:ext cx="1295999" cy="475297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 userDrawn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627063" y="1412873"/>
            <a:ext cx="6768000" cy="4752977"/>
          </a:xfrm>
        </p:spPr>
        <p:txBody>
          <a:bodyPr/>
          <a:lstStyle/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9751" y="1412874"/>
            <a:ext cx="1295999" cy="4752976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 userDrawn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627063" y="1412873"/>
            <a:ext cx="4032000" cy="4752977"/>
          </a:xfrm>
        </p:spPr>
        <p:txBody>
          <a:bodyPr/>
          <a:lstStyle/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4"/>
            </p:custDataLst>
          </p:nvPr>
        </p:nvSpPr>
        <p:spPr>
          <a:xfrm>
            <a:off x="4804025" y="1412873"/>
            <a:ext cx="4032000" cy="4752977"/>
          </a:xfrm>
        </p:spPr>
        <p:txBody>
          <a:bodyPr/>
          <a:lstStyle/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9751" y="1412873"/>
            <a:ext cx="1295999" cy="475297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 userDrawn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627063" y="1412873"/>
            <a:ext cx="2592000" cy="4752977"/>
          </a:xfrm>
        </p:spPr>
        <p:txBody>
          <a:bodyPr/>
          <a:lstStyle/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4"/>
            </p:custDataLst>
          </p:nvPr>
        </p:nvSpPr>
        <p:spPr>
          <a:xfrm>
            <a:off x="3362400" y="1412873"/>
            <a:ext cx="2736775" cy="4752977"/>
          </a:xfrm>
        </p:spPr>
        <p:txBody>
          <a:bodyPr/>
          <a:lstStyle/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 hasCustomPrompt="1"/>
            <p:custDataLst>
              <p:tags r:id="rId5"/>
            </p:custDataLst>
          </p:nvPr>
        </p:nvSpPr>
        <p:spPr>
          <a:xfrm>
            <a:off x="6243638" y="1412873"/>
            <a:ext cx="2592387" cy="4752977"/>
          </a:xfrm>
        </p:spPr>
        <p:txBody>
          <a:bodyPr/>
          <a:lstStyle/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10419751" y="1412873"/>
            <a:ext cx="1295999" cy="475297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 userDrawn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627063" y="1412875"/>
            <a:ext cx="8208962" cy="2303463"/>
          </a:xfrm>
        </p:spPr>
        <p:txBody>
          <a:bodyPr/>
          <a:lstStyle/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4"/>
            </p:custDataLst>
          </p:nvPr>
        </p:nvSpPr>
        <p:spPr>
          <a:xfrm>
            <a:off x="627063" y="3860801"/>
            <a:ext cx="8208962" cy="2305050"/>
          </a:xfrm>
        </p:spPr>
        <p:txBody>
          <a:bodyPr/>
          <a:lstStyle/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9751" y="1412874"/>
            <a:ext cx="1295999" cy="4752978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</a:t>
            </a:r>
            <a:endParaRPr lang="fr-FR" dirty="0"/>
          </a:p>
        </p:txBody>
      </p:sp>
      <p:sp>
        <p:nvSpPr>
          <p:cNvPr id="3" name="cdtRectangle 2 Id5"/>
          <p:cNvSpPr/>
          <p:nvPr userDrawn="1">
            <p:custDataLst>
              <p:tags r:id="rId1"/>
            </p:custDataLst>
          </p:nvPr>
        </p:nvSpPr>
        <p:spPr bwMode="auto">
          <a:xfrm>
            <a:off x="4658995" y="1412875"/>
            <a:ext cx="7539355" cy="4752975"/>
          </a:xfrm>
          <a:prstGeom prst="rect">
            <a:avLst/>
          </a:prstGeom>
          <a:solidFill>
            <a:srgbClr val="D7D7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smtClean="0">
              <a:solidFill>
                <a:schemeClr val="tx1"/>
              </a:solidFill>
            </a:endParaRPr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 bwMode="auto">
          <a:xfrm>
            <a:off x="4658996" y="1412875"/>
            <a:ext cx="7539354" cy="4752975"/>
          </a:xfrm>
          <a:solidFill>
            <a:srgbClr val="D7D7CD"/>
          </a:solidFill>
        </p:spPr>
        <p:txBody>
          <a:bodyPr lIns="252000" tIns="144000" rIns="4824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dirty="0" smtClean="0"/>
              <a:t>Click to edit</a:t>
            </a:r>
          </a:p>
          <a:p>
            <a:pPr lvl="1"/>
            <a:r>
              <a:rPr lang="en-US" dirty="0" smtClean="0"/>
              <a:t>chapter</a:t>
            </a:r>
          </a:p>
          <a:p>
            <a:pPr lvl="2"/>
            <a:r>
              <a:rPr lang="en-US" dirty="0" smtClean="0"/>
              <a:t>active chapter</a:t>
            </a:r>
          </a:p>
          <a:p>
            <a:pPr lvl="3"/>
            <a:r>
              <a:rPr lang="en-US" dirty="0" smtClean="0"/>
              <a:t>subchapter</a:t>
            </a:r>
          </a:p>
          <a:p>
            <a:pPr lvl="4"/>
            <a:r>
              <a:rPr lang="en-US" dirty="0" smtClean="0"/>
              <a:t>active subchapter</a:t>
            </a:r>
            <a:endParaRPr lang="en-US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799"/>
            <a:ext cx="4514400" cy="4751051"/>
          </a:xfrm>
        </p:spPr>
        <p:txBody>
          <a:bodyPr tIns="1800000"/>
          <a:lstStyle>
            <a:lvl1pPr algn="ctr">
              <a:defRPr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215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 userDrawn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627063" y="1412877"/>
            <a:ext cx="4032000" cy="2303462"/>
          </a:xfrm>
        </p:spPr>
        <p:txBody>
          <a:bodyPr/>
          <a:lstStyle/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4"/>
            </p:custDataLst>
          </p:nvPr>
        </p:nvSpPr>
        <p:spPr>
          <a:xfrm>
            <a:off x="4804024" y="1412875"/>
            <a:ext cx="4032000" cy="2303463"/>
          </a:xfrm>
        </p:spPr>
        <p:txBody>
          <a:bodyPr/>
          <a:lstStyle/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 hasCustomPrompt="1"/>
            <p:custDataLst>
              <p:tags r:id="rId5"/>
            </p:custDataLst>
          </p:nvPr>
        </p:nvSpPr>
        <p:spPr>
          <a:xfrm>
            <a:off x="627063" y="3860800"/>
            <a:ext cx="4032000" cy="2305050"/>
          </a:xfrm>
        </p:spPr>
        <p:txBody>
          <a:bodyPr/>
          <a:lstStyle/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 hasCustomPrompt="1"/>
            <p:custDataLst>
              <p:tags r:id="rId6"/>
            </p:custDataLst>
          </p:nvPr>
        </p:nvSpPr>
        <p:spPr>
          <a:xfrm>
            <a:off x="4804025" y="3860800"/>
            <a:ext cx="4032000" cy="2305050"/>
          </a:xfrm>
        </p:spPr>
        <p:txBody>
          <a:bodyPr/>
          <a:lstStyle/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10419751" y="1412873"/>
            <a:ext cx="1295999" cy="475297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</a:t>
            </a:r>
            <a:endParaRPr lang="fr-FR" dirty="0"/>
          </a:p>
        </p:txBody>
      </p:sp>
      <p:sp>
        <p:nvSpPr>
          <p:cNvPr id="3" name="cdtRectangle 2 Id5"/>
          <p:cNvSpPr/>
          <p:nvPr userDrawn="1">
            <p:custDataLst>
              <p:tags r:id="rId1"/>
            </p:custDataLst>
          </p:nvPr>
        </p:nvSpPr>
        <p:spPr bwMode="auto">
          <a:xfrm>
            <a:off x="4658995" y="1412875"/>
            <a:ext cx="7539355" cy="4752975"/>
          </a:xfrm>
          <a:prstGeom prst="rect">
            <a:avLst/>
          </a:prstGeom>
          <a:solidFill>
            <a:srgbClr val="D7D7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smtClean="0">
              <a:solidFill>
                <a:schemeClr val="tx1"/>
              </a:solidFill>
            </a:endParaRPr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 bwMode="auto">
          <a:xfrm>
            <a:off x="4658996" y="1412873"/>
            <a:ext cx="7539354" cy="4752977"/>
          </a:xfrm>
          <a:solidFill>
            <a:srgbClr val="D7D7CD"/>
          </a:solidFill>
        </p:spPr>
        <p:txBody>
          <a:bodyPr lIns="252000" tIns="144000" rIns="4824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dirty="0" smtClean="0"/>
              <a:t>Click to edit</a:t>
            </a:r>
          </a:p>
          <a:p>
            <a:pPr lvl="1"/>
            <a:r>
              <a:rPr lang="en-US" dirty="0" smtClean="0"/>
              <a:t>chapter</a:t>
            </a:r>
          </a:p>
          <a:p>
            <a:pPr lvl="2"/>
            <a:r>
              <a:rPr lang="en-US" dirty="0" smtClean="0"/>
              <a:t>active chapter</a:t>
            </a:r>
          </a:p>
          <a:p>
            <a:pPr lvl="3"/>
            <a:r>
              <a:rPr lang="en-US" dirty="0" smtClean="0"/>
              <a:t>subchapter</a:t>
            </a:r>
          </a:p>
          <a:p>
            <a:pPr lvl="4"/>
            <a:r>
              <a:rPr lang="en-US" dirty="0" smtClean="0"/>
              <a:t>active subchapter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400" y="324000"/>
            <a:ext cx="1584000" cy="670123"/>
          </a:xfrm>
          <a:prstGeom prst="rect">
            <a:avLst/>
          </a:prstGeom>
        </p:spPr>
      </p:pic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2875"/>
            <a:ext cx="4514400" cy="4752975"/>
          </a:xfrm>
        </p:spPr>
        <p:txBody>
          <a:bodyPr tIns="1800000"/>
          <a:lstStyle>
            <a:lvl1pPr algn="ctr">
              <a:defRPr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0332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 userDrawn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</a:t>
            </a:r>
            <a:endParaRPr lang="en-US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627063" y="1412874"/>
            <a:ext cx="3887914" cy="4752976"/>
          </a:xfrm>
        </p:spPr>
        <p:txBody>
          <a:bodyPr/>
          <a:lstStyle/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/>
            <p:custDataLst>
              <p:tags r:id="rId4"/>
            </p:custDataLst>
          </p:nvPr>
        </p:nvSpPr>
        <p:spPr bwMode="auto">
          <a:xfrm>
            <a:off x="4658995" y="1412874"/>
            <a:ext cx="7539355" cy="4752976"/>
          </a:xfrm>
          <a:solidFill>
            <a:srgbClr val="D7D7CD"/>
          </a:solidFill>
        </p:spPr>
        <p:txBody>
          <a:bodyPr lIns="252000" tIns="144000" rIns="4824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dirty="0" smtClean="0"/>
              <a:t>Click to edit</a:t>
            </a:r>
          </a:p>
          <a:p>
            <a:pPr lvl="1"/>
            <a:r>
              <a:rPr lang="en-US" dirty="0" smtClean="0"/>
              <a:t>chapter</a:t>
            </a:r>
          </a:p>
          <a:p>
            <a:pPr lvl="2"/>
            <a:r>
              <a:rPr lang="en-US" dirty="0" smtClean="0"/>
              <a:t>active chapter</a:t>
            </a:r>
          </a:p>
          <a:p>
            <a:pPr lvl="3"/>
            <a:r>
              <a:rPr lang="en-US" dirty="0" smtClean="0"/>
              <a:t>subchapter</a:t>
            </a:r>
          </a:p>
          <a:p>
            <a:pPr lvl="4"/>
            <a:r>
              <a:rPr lang="en-US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type="titleOnly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366034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</a:t>
            </a:r>
            <a:endParaRPr lang="fr-FR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2876"/>
            <a:ext cx="12196800" cy="4752974"/>
          </a:xfrm>
        </p:spPr>
        <p:txBody>
          <a:bodyPr tIns="1800000"/>
          <a:lstStyle>
            <a:lvl1pPr algn="ctr">
              <a:defRPr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440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</a:t>
            </a:r>
            <a:endParaRPr lang="fr-FR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800"/>
            <a:ext cx="12196800" cy="5443200"/>
          </a:xfrm>
        </p:spPr>
        <p:txBody>
          <a:bodyPr tIns="1800000"/>
          <a:lstStyle>
            <a:lvl1pPr algn="ctr">
              <a:defRPr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159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627063" y="1412874"/>
            <a:ext cx="8208962" cy="4752976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627063" y="1412874"/>
            <a:ext cx="6768000" cy="4752976"/>
          </a:xfrm>
        </p:spPr>
        <p:txBody>
          <a:bodyPr/>
          <a:lstStyle/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wo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627063" y="1412874"/>
            <a:ext cx="5472112" cy="475297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243638" y="1412874"/>
            <a:ext cx="5472112" cy="475297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607085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5.xml"/><Relationship Id="rId39" Type="http://schemas.openxmlformats.org/officeDocument/2006/relationships/tags" Target="../tags/tag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13.xml"/><Relationship Id="rId42" Type="http://schemas.openxmlformats.org/officeDocument/2006/relationships/tags" Target="../tags/tag21.xml"/><Relationship Id="rId47" Type="http://schemas.openxmlformats.org/officeDocument/2006/relationships/tags" Target="../tags/tag26.xml"/><Relationship Id="rId50" Type="http://schemas.openxmlformats.org/officeDocument/2006/relationships/tags" Target="../tags/tag29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4.xml"/><Relationship Id="rId33" Type="http://schemas.openxmlformats.org/officeDocument/2006/relationships/tags" Target="../tags/tag12.xml"/><Relationship Id="rId38" Type="http://schemas.openxmlformats.org/officeDocument/2006/relationships/tags" Target="../tags/tag17.xml"/><Relationship Id="rId46" Type="http://schemas.openxmlformats.org/officeDocument/2006/relationships/tags" Target="../tags/tag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ags" Target="../tags/tag8.xml"/><Relationship Id="rId41" Type="http://schemas.openxmlformats.org/officeDocument/2006/relationships/tags" Target="../tags/tag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3.xml"/><Relationship Id="rId32" Type="http://schemas.openxmlformats.org/officeDocument/2006/relationships/tags" Target="../tags/tag11.xml"/><Relationship Id="rId37" Type="http://schemas.openxmlformats.org/officeDocument/2006/relationships/tags" Target="../tags/tag16.xml"/><Relationship Id="rId40" Type="http://schemas.openxmlformats.org/officeDocument/2006/relationships/tags" Target="../tags/tag19.xml"/><Relationship Id="rId45" Type="http://schemas.openxmlformats.org/officeDocument/2006/relationships/tags" Target="../tags/tag24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2.xml"/><Relationship Id="rId28" Type="http://schemas.openxmlformats.org/officeDocument/2006/relationships/tags" Target="../tags/tag7.xml"/><Relationship Id="rId36" Type="http://schemas.openxmlformats.org/officeDocument/2006/relationships/tags" Target="../tags/tag15.xml"/><Relationship Id="rId49" Type="http://schemas.openxmlformats.org/officeDocument/2006/relationships/tags" Target="../tags/tag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ags" Target="../tags/tag10.xml"/><Relationship Id="rId44" Type="http://schemas.openxmlformats.org/officeDocument/2006/relationships/tags" Target="../tags/tag23.xml"/><Relationship Id="rId52" Type="http://schemas.openxmlformats.org/officeDocument/2006/relationships/tags" Target="../tags/tag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Relationship Id="rId27" Type="http://schemas.openxmlformats.org/officeDocument/2006/relationships/tags" Target="../tags/tag6.xml"/><Relationship Id="rId30" Type="http://schemas.openxmlformats.org/officeDocument/2006/relationships/tags" Target="../tags/tag9.xml"/><Relationship Id="rId35" Type="http://schemas.openxmlformats.org/officeDocument/2006/relationships/tags" Target="../tags/tag14.xml"/><Relationship Id="rId43" Type="http://schemas.openxmlformats.org/officeDocument/2006/relationships/tags" Target="../tags/tag22.xml"/><Relationship Id="rId48" Type="http://schemas.openxmlformats.org/officeDocument/2006/relationships/tags" Target="../tags/tag27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dtRectangle 12 Id15"/>
          <p:cNvSpPr>
            <a:spLocks noChangeArrowheads="1"/>
          </p:cNvSpPr>
          <p:nvPr userDrawn="1">
            <p:custDataLst>
              <p:tags r:id="rId23"/>
            </p:custDataLst>
          </p:nvPr>
        </p:nvSpPr>
        <p:spPr bwMode="gray">
          <a:xfrm>
            <a:off x="0" y="0"/>
            <a:ext cx="12198350" cy="126841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noAutofit/>
          </a:bodyPr>
          <a:lstStyle/>
          <a:p>
            <a:endParaRPr lang="en-US"/>
          </a:p>
        </p:txBody>
      </p:sp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24"/>
            </p:custDataLst>
          </p:nvPr>
        </p:nvSpPr>
        <p:spPr bwMode="auto">
          <a:xfrm>
            <a:off x="0" y="0"/>
            <a:ext cx="12198350" cy="126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title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25"/>
            </p:custDataLst>
          </p:nvPr>
        </p:nvSpPr>
        <p:spPr bwMode="auto">
          <a:xfrm>
            <a:off x="627063" y="1412873"/>
            <a:ext cx="8208962" cy="4752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3072" name="cdtMasterTags_CL1 Id3072"/>
          <p:cNvCxnSpPr/>
          <p:nvPr userDrawn="1">
            <p:custDataLst>
              <p:tags r:id="rId2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 userDrawn="1">
            <p:custDataLst>
              <p:tags r:id="rId2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 userDrawn="1">
            <p:custDataLst>
              <p:tags r:id="rId2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 userDrawn="1">
            <p:custDataLst>
              <p:tags r:id="rId2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 userDrawn="1">
            <p:custDataLst>
              <p:tags r:id="rId3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 userDrawn="1">
            <p:custDataLst>
              <p:tags r:id="rId3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 userDrawn="1">
            <p:custDataLst>
              <p:tags r:id="rId3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 userDrawn="1">
            <p:custDataLst>
              <p:tags r:id="rId3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 userDrawn="1">
            <p:custDataLst>
              <p:tags r:id="rId3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 userDrawn="1"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 userDrawn="1"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 userDrawn="1"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 userDrawn="1"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 userDrawn="1"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 userDrawn="1"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 userDrawn="1"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 userDrawn="1"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 userDrawn="1"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 userDrawn="1"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 userDrawn="1"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 userDrawn="1"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 userDrawn="1"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 userDrawn="1"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4" name="Picture 3"/>
          <p:cNvPicPr>
            <a:picLocks noChangeAspect="1" noChangeArrowheads="1"/>
          </p:cNvPicPr>
          <p:nvPr userDrawn="1"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30916" y="370120"/>
            <a:ext cx="1584834" cy="578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uppieren 1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3" name="Gerade Verbindung 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0"/>
            <p:cNvCxnSpPr/>
            <p:nvPr userDrawn="1"/>
          </p:nvCxnSpPr>
          <p:spPr bwMode="auto">
            <a:xfrm rot="5400000">
              <a:off x="123228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57"/>
            <p:cNvCxnSpPr/>
            <p:nvPr userDrawn="1"/>
          </p:nvCxnSpPr>
          <p:spPr bwMode="auto">
            <a:xfrm rot="5400000">
              <a:off x="-1260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 rot="5400000">
              <a:off x="-1260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-1260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-1260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3" name="cdtText Box 133 Id16"/>
          <p:cNvSpPr txBox="1">
            <a:spLocks noChangeArrowheads="1"/>
          </p:cNvSpPr>
          <p:nvPr userDrawn="1">
            <p:custDataLst>
              <p:tags r:id="rId49"/>
            </p:custDataLst>
          </p:nvPr>
        </p:nvSpPr>
        <p:spPr bwMode="auto">
          <a:xfrm>
            <a:off x="0" y="6165850"/>
            <a:ext cx="1219835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400" tIns="144000" rIns="3211200" bIns="0" anchor="ctr"/>
          <a:lstStyle/>
          <a:p>
            <a:endParaRPr lang="de-DE" sz="1000" b="1" dirty="0">
              <a:solidFill>
                <a:srgbClr val="879BAA"/>
              </a:solidFill>
            </a:endParaRPr>
          </a:p>
        </p:txBody>
      </p:sp>
      <p:sp>
        <p:nvSpPr>
          <p:cNvPr id="64" name="cdtTextBox 12 Id17"/>
          <p:cNvSpPr txBox="1"/>
          <p:nvPr userDrawn="1">
            <p:custDataLst>
              <p:tags r:id="rId50"/>
            </p:custDataLst>
          </p:nvPr>
        </p:nvSpPr>
        <p:spPr>
          <a:xfrm>
            <a:off x="0" y="6597650"/>
            <a:ext cx="3932230" cy="260350"/>
          </a:xfrm>
          <a:prstGeom prst="rect">
            <a:avLst/>
          </a:prstGeom>
          <a:noFill/>
        </p:spPr>
        <p:txBody>
          <a:bodyPr wrap="square" lIns="1908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000" noProof="0" dirty="0" smtClean="0">
                <a:solidFill>
                  <a:srgbClr val="000000"/>
                </a:solidFill>
              </a:rPr>
              <a:t>15.11.2016</a:t>
            </a:r>
          </a:p>
        </p:txBody>
      </p:sp>
      <p:sp>
        <p:nvSpPr>
          <p:cNvPr id="65" name="cdtTextBox 11 Id18"/>
          <p:cNvSpPr txBox="1"/>
          <p:nvPr userDrawn="1">
            <p:custDataLst>
              <p:tags r:id="rId51"/>
            </p:custDataLst>
          </p:nvPr>
        </p:nvSpPr>
        <p:spPr>
          <a:xfrm>
            <a:off x="0" y="6597650"/>
            <a:ext cx="1765285" cy="260350"/>
          </a:xfrm>
          <a:prstGeom prst="rect">
            <a:avLst/>
          </a:prstGeom>
          <a:noFill/>
        </p:spPr>
        <p:txBody>
          <a:bodyPr wrap="square" lIns="6264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000" noProof="0" dirty="0" smtClean="0">
                <a:solidFill>
                  <a:srgbClr val="000000"/>
                </a:solidFill>
              </a:rPr>
              <a:t>Page </a:t>
            </a:r>
            <a:fld id="{91E7552C-A157-4A4F-8E99-698C0325FC94}" type="slidenum">
              <a:rPr lang="de-DE" sz="1000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de-DE" sz="1000" noProof="0" dirty="0" smtClean="0">
              <a:solidFill>
                <a:srgbClr val="000000"/>
              </a:solidFill>
            </a:endParaRPr>
          </a:p>
        </p:txBody>
      </p:sp>
      <p:sp>
        <p:nvSpPr>
          <p:cNvPr id="66" name="cdtTextBox 13 Id19"/>
          <p:cNvSpPr txBox="1"/>
          <p:nvPr userDrawn="1">
            <p:custDataLst>
              <p:tags r:id="rId52"/>
            </p:custDataLst>
          </p:nvPr>
        </p:nvSpPr>
        <p:spPr>
          <a:xfrm>
            <a:off x="3787765" y="6597650"/>
            <a:ext cx="8410584" cy="260350"/>
          </a:xfrm>
          <a:prstGeom prst="rect">
            <a:avLst/>
          </a:prstGeom>
          <a:noFill/>
        </p:spPr>
        <p:txBody>
          <a:bodyPr wrap="square" lIns="0" tIns="0" rIns="4824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 smtClean="0">
                <a:solidFill>
                  <a:srgbClr val="000000"/>
                </a:solidFill>
              </a:rPr>
              <a:t>Alessandro Caprarelli, Roberta </a:t>
            </a:r>
            <a:r>
              <a:rPr lang="en-US" sz="1000" noProof="0" dirty="0" err="1" smtClean="0">
                <a:solidFill>
                  <a:srgbClr val="000000"/>
                </a:solidFill>
              </a:rPr>
              <a:t>Iero</a:t>
            </a:r>
            <a:r>
              <a:rPr lang="en-US" sz="1000" noProof="0" dirty="0" smtClean="0">
                <a:solidFill>
                  <a:srgbClr val="000000"/>
                </a:solidFill>
              </a:rPr>
              <a:t>, Giorgio De Luca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3" r:id="rId2"/>
    <p:sldLayoutId id="2147483679" r:id="rId3"/>
    <p:sldLayoutId id="2147483695" r:id="rId4"/>
    <p:sldLayoutId id="2147483705" r:id="rId5"/>
    <p:sldLayoutId id="2147483706" r:id="rId6"/>
    <p:sldLayoutId id="2147483670" r:id="rId7"/>
    <p:sldLayoutId id="2147483692" r:id="rId8"/>
    <p:sldLayoutId id="2147483696" r:id="rId9"/>
    <p:sldLayoutId id="2147483707" r:id="rId10"/>
    <p:sldLayoutId id="2147483683" r:id="rId11"/>
    <p:sldLayoutId id="2147483681" r:id="rId12"/>
    <p:sldLayoutId id="2147483697" r:id="rId13"/>
    <p:sldLayoutId id="2147483691" r:id="rId14"/>
    <p:sldLayoutId id="2147483693" r:id="rId15"/>
    <p:sldLayoutId id="2147483684" r:id="rId16"/>
    <p:sldLayoutId id="2147483685" r:id="rId17"/>
    <p:sldLayoutId id="2147483694" r:id="rId18"/>
    <p:sldLayoutId id="2147483686" r:id="rId19"/>
    <p:sldLayoutId id="2147483688" r:id="rId20"/>
    <p:sldLayoutId id="2147483704" r:id="rId2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2000" b="1">
          <a:solidFill>
            <a:schemeClr val="dk2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Arial Unicode MS" charset="-128"/>
        </a:defRPr>
      </a:lvl2pPr>
      <a:lvl3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Arial Unicode MS" charset="-128"/>
        </a:defRPr>
      </a:lvl3pPr>
      <a:lvl4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Arial Unicode MS" charset="-128"/>
        </a:defRPr>
      </a:lvl4pPr>
      <a:lvl5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Arial Unicode MS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Arial Unicode MS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Arial Unicode MS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Arial Unicode MS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Arial Unicode MS" charset="0"/>
        </a:defRPr>
      </a:lvl9pPr>
    </p:titleStyle>
    <p:bodyStyle>
      <a:lvl1pPr marL="0" indent="0" algn="l" rtl="0" fontAlgn="base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388" indent="-177800" algn="l" rtl="0" fontAlgn="base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775" indent="-177800" algn="l" rtl="0" fontAlgn="base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8163" indent="-177800" algn="l" rtl="0" fontAlgn="base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7550" indent="-177800" algn="l" rtl="0" fontAlgn="base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2207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6779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21351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25923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9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../../../../../../../workspace/CIDSoftwareEngineering2/DD/images/diagrams/ux.png" TargetMode="Externa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../../../../../../../workspace/CIDSoftwareEngineering2/DD/images/architectural_design/component_diagram.png" TargetMode="Externa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../../../../../../../workspace/CIDSoftwareEngineering2/DD/images/architectural_design/deployment_diagram.png" TargetMode="Externa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627063" y="4447066"/>
            <a:ext cx="6480000" cy="1355429"/>
          </a:xfrm>
        </p:spPr>
        <p:txBody>
          <a:bodyPr/>
          <a:lstStyle/>
          <a:p>
            <a:r>
              <a:rPr lang="en-US" dirty="0" err="1" smtClean="0"/>
              <a:t>PowerEnJoy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dirty="0" smtClean="0"/>
              <a:t>Design document</a:t>
            </a:r>
            <a:endParaRPr lang="en-US" sz="2000" b="0" noProof="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627063" y="5907600"/>
            <a:ext cx="3671912" cy="324000"/>
          </a:xfrm>
        </p:spPr>
        <p:txBody>
          <a:bodyPr/>
          <a:lstStyle/>
          <a:p>
            <a:r>
              <a:rPr lang="en-US" dirty="0"/>
              <a:t>Alessandro Caprarelli, Roberta </a:t>
            </a:r>
            <a:r>
              <a:rPr lang="en-US" dirty="0" err="1"/>
              <a:t>Iero</a:t>
            </a:r>
            <a:r>
              <a:rPr lang="en-US" dirty="0"/>
              <a:t>, Giorgio De Luca</a:t>
            </a:r>
          </a:p>
          <a:p>
            <a:endParaRPr lang="en-US" noProof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373" y="5517232"/>
            <a:ext cx="919203" cy="9192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7501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3"/>
            <a:r>
              <a:rPr lang="en-US" sz="2600" dirty="0" err="1" smtClean="0"/>
              <a:t>calculateDiscount</a:t>
            </a:r>
            <a:endParaRPr lang="en-US" sz="2600" dirty="0"/>
          </a:p>
        </p:txBody>
      </p:sp>
      <p:sp>
        <p:nvSpPr>
          <p:cNvPr id="4" name="Oval 3"/>
          <p:cNvSpPr/>
          <p:nvPr/>
        </p:nvSpPr>
        <p:spPr bwMode="auto">
          <a:xfrm>
            <a:off x="1251903" y="1710319"/>
            <a:ext cx="1512168" cy="57606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b="1" dirty="0" smtClean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5" name="Oval 4"/>
          <p:cNvSpPr/>
          <p:nvPr/>
        </p:nvSpPr>
        <p:spPr bwMode="auto">
          <a:xfrm>
            <a:off x="9734739" y="5269618"/>
            <a:ext cx="1512168" cy="57606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b="1" dirty="0" smtClean="0">
                <a:solidFill>
                  <a:schemeClr val="tx1"/>
                </a:solidFill>
              </a:rPr>
              <a:t>END</a:t>
            </a:r>
          </a:p>
        </p:txBody>
      </p:sp>
      <p:sp>
        <p:nvSpPr>
          <p:cNvPr id="6" name="Flowchart: Data 5"/>
          <p:cNvSpPr/>
          <p:nvPr/>
        </p:nvSpPr>
        <p:spPr bwMode="auto">
          <a:xfrm>
            <a:off x="640954" y="2748844"/>
            <a:ext cx="2736304" cy="719386"/>
          </a:xfrm>
          <a:prstGeom prst="flowChartInputOutpu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INPUT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r</a:t>
            </a:r>
            <a:r>
              <a:rPr lang="en-US" sz="1600" dirty="0" smtClean="0">
                <a:solidFill>
                  <a:schemeClr val="tx1"/>
                </a:solidFill>
              </a:rPr>
              <a:t>ent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car</a:t>
            </a:r>
          </a:p>
        </p:txBody>
      </p:sp>
      <p:cxnSp>
        <p:nvCxnSpPr>
          <p:cNvPr id="8" name="Straight Arrow Connector 7"/>
          <p:cNvCxnSpPr>
            <a:stCxn id="4" idx="4"/>
            <a:endCxn id="6" idx="1"/>
          </p:cNvCxnSpPr>
          <p:nvPr/>
        </p:nvCxnSpPr>
        <p:spPr bwMode="auto">
          <a:xfrm>
            <a:off x="2007987" y="2286383"/>
            <a:ext cx="1119" cy="462461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>
            <a:stCxn id="13" idx="3"/>
            <a:endCxn id="18" idx="1"/>
          </p:cNvCxnSpPr>
          <p:nvPr/>
        </p:nvCxnSpPr>
        <p:spPr bwMode="auto">
          <a:xfrm>
            <a:off x="3550332" y="5631990"/>
            <a:ext cx="1524940" cy="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Flowchart: Process 17"/>
          <p:cNvSpPr/>
          <p:nvPr/>
        </p:nvSpPr>
        <p:spPr bwMode="auto">
          <a:xfrm>
            <a:off x="5075272" y="5307954"/>
            <a:ext cx="2448272" cy="648072"/>
          </a:xfrm>
          <a:prstGeom prst="flowChartProcess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DISCOUNT + 0.20</a:t>
            </a:r>
          </a:p>
        </p:txBody>
      </p:sp>
      <p:cxnSp>
        <p:nvCxnSpPr>
          <p:cNvPr id="31" name="Straight Arrow Connector 30"/>
          <p:cNvCxnSpPr>
            <a:stCxn id="13" idx="3"/>
            <a:endCxn id="32" idx="1"/>
          </p:cNvCxnSpPr>
          <p:nvPr/>
        </p:nvCxnSpPr>
        <p:spPr bwMode="auto">
          <a:xfrm flipV="1">
            <a:off x="3550332" y="4292277"/>
            <a:ext cx="1310048" cy="1339713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/>
          <p:cNvCxnSpPr>
            <a:stCxn id="18" idx="0"/>
            <a:endCxn id="32" idx="2"/>
          </p:cNvCxnSpPr>
          <p:nvPr/>
        </p:nvCxnSpPr>
        <p:spPr bwMode="auto">
          <a:xfrm flipV="1">
            <a:off x="6299408" y="4845202"/>
            <a:ext cx="1132" cy="462752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97" name="Group 96"/>
          <p:cNvGrpSpPr/>
          <p:nvPr/>
        </p:nvGrpSpPr>
        <p:grpSpPr>
          <a:xfrm>
            <a:off x="4845452" y="3739352"/>
            <a:ext cx="2895248" cy="1105850"/>
            <a:chOff x="4428063" y="3814275"/>
            <a:chExt cx="2895248" cy="1105850"/>
          </a:xfrm>
        </p:grpSpPr>
        <p:sp>
          <p:nvSpPr>
            <p:cNvPr id="32" name="Flowchart: Decision 31"/>
            <p:cNvSpPr/>
            <p:nvPr/>
          </p:nvSpPr>
          <p:spPr bwMode="auto">
            <a:xfrm>
              <a:off x="4442991" y="3814275"/>
              <a:ext cx="2880320" cy="1105850"/>
            </a:xfrm>
            <a:prstGeom prst="flowChartDecision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428063" y="3952075"/>
              <a:ext cx="2880320" cy="83024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1400" dirty="0" smtClean="0">
                  <a:solidFill>
                    <a:schemeClr val="tx1"/>
                  </a:solidFill>
                </a:rPr>
                <a:t>Battery &lt;= 20 %</a:t>
              </a:r>
            </a:p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1400" dirty="0" smtClean="0">
                  <a:solidFill>
                    <a:schemeClr val="tx1"/>
                  </a:solidFill>
                </a:rPr>
                <a:t>AND</a:t>
              </a:r>
            </a:p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1400" dirty="0" smtClean="0">
                  <a:solidFill>
                    <a:schemeClr val="tx1"/>
                  </a:solidFill>
                </a:rPr>
                <a:t>Distance from nearest SA &gt; 3km</a:t>
              </a: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453988" y="5127934"/>
            <a:ext cx="3096344" cy="1008112"/>
            <a:chOff x="1117851" y="4786765"/>
            <a:chExt cx="3096344" cy="1008112"/>
          </a:xfrm>
        </p:grpSpPr>
        <p:sp>
          <p:nvSpPr>
            <p:cNvPr id="13" name="Flowchart: Decision 12"/>
            <p:cNvSpPr/>
            <p:nvPr/>
          </p:nvSpPr>
          <p:spPr bwMode="auto">
            <a:xfrm>
              <a:off x="1117851" y="4786765"/>
              <a:ext cx="3096344" cy="1008112"/>
            </a:xfrm>
            <a:prstGeom prst="flowChartDecision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4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490663" y="5013176"/>
              <a:ext cx="2376264" cy="57606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dirty="0" smtClean="0">
                  <a:solidFill>
                    <a:schemeClr val="tx1"/>
                  </a:solidFill>
                </a:rPr>
                <a:t>Battery &gt; 50%</a:t>
              </a:r>
            </a:p>
          </p:txBody>
        </p:sp>
      </p:grpSp>
      <p:cxnSp>
        <p:nvCxnSpPr>
          <p:cNvPr id="56" name="Straight Arrow Connector 55"/>
          <p:cNvCxnSpPr>
            <a:stCxn id="32" idx="0"/>
            <a:endCxn id="57" idx="2"/>
          </p:cNvCxnSpPr>
          <p:nvPr/>
        </p:nvCxnSpPr>
        <p:spPr bwMode="auto">
          <a:xfrm flipV="1">
            <a:off x="6300540" y="3294569"/>
            <a:ext cx="0" cy="444783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Flowchart: Process 56"/>
          <p:cNvSpPr/>
          <p:nvPr/>
        </p:nvSpPr>
        <p:spPr bwMode="auto">
          <a:xfrm>
            <a:off x="5148412" y="2896701"/>
            <a:ext cx="2304256" cy="397868"/>
          </a:xfrm>
          <a:prstGeom prst="flowChartProcess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800" dirty="0" smtClean="0">
                <a:solidFill>
                  <a:schemeClr val="tx1"/>
                </a:solidFill>
              </a:rPr>
              <a:t>DISCOUNT – 0.30 </a:t>
            </a:r>
          </a:p>
        </p:txBody>
      </p:sp>
      <p:cxnSp>
        <p:nvCxnSpPr>
          <p:cNvPr id="62" name="Straight Arrow Connector 61"/>
          <p:cNvCxnSpPr>
            <a:stCxn id="57" idx="0"/>
            <a:endCxn id="60" idx="2"/>
          </p:cNvCxnSpPr>
          <p:nvPr/>
        </p:nvCxnSpPr>
        <p:spPr bwMode="auto">
          <a:xfrm flipH="1" flipV="1">
            <a:off x="6299408" y="2404655"/>
            <a:ext cx="1132" cy="492046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Straight Arrow Connector 63"/>
          <p:cNvCxnSpPr/>
          <p:nvPr/>
        </p:nvCxnSpPr>
        <p:spPr bwMode="auto">
          <a:xfrm flipH="1" flipV="1">
            <a:off x="6299408" y="2404247"/>
            <a:ext cx="1398887" cy="1870475"/>
          </a:xfrm>
          <a:prstGeom prst="bentConnector4">
            <a:avLst>
              <a:gd name="adj1" fmla="val -16342"/>
              <a:gd name="adj2" fmla="val 80057"/>
            </a:avLst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91" name="Group 90"/>
          <p:cNvGrpSpPr/>
          <p:nvPr/>
        </p:nvGrpSpPr>
        <p:grpSpPr>
          <a:xfrm>
            <a:off x="5361382" y="1413754"/>
            <a:ext cx="1876052" cy="990901"/>
            <a:chOff x="7454209" y="3028998"/>
            <a:chExt cx="1876052" cy="990901"/>
          </a:xfrm>
        </p:grpSpPr>
        <p:sp>
          <p:nvSpPr>
            <p:cNvPr id="60" name="Flowchart: Decision 59"/>
            <p:cNvSpPr/>
            <p:nvPr/>
          </p:nvSpPr>
          <p:spPr bwMode="auto">
            <a:xfrm>
              <a:off x="7454209" y="3028998"/>
              <a:ext cx="1876052" cy="990901"/>
            </a:xfrm>
            <a:prstGeom prst="flowChartDecision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b="1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476601" y="3249049"/>
              <a:ext cx="1853660" cy="5652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1600" dirty="0" smtClean="0">
                  <a:solidFill>
                    <a:schemeClr val="tx1"/>
                  </a:solidFill>
                </a:rPr>
                <a:t>More than one people</a:t>
              </a:r>
            </a:p>
          </p:txBody>
        </p:sp>
      </p:grpSp>
      <p:sp>
        <p:nvSpPr>
          <p:cNvPr id="68" name="Flowchart: Process 67"/>
          <p:cNvSpPr/>
          <p:nvPr/>
        </p:nvSpPr>
        <p:spPr bwMode="auto">
          <a:xfrm>
            <a:off x="9455216" y="1717483"/>
            <a:ext cx="2088232" cy="397867"/>
          </a:xfrm>
          <a:prstGeom prst="flowChartProcess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800" dirty="0" smtClean="0">
                <a:solidFill>
                  <a:schemeClr val="tx1"/>
                </a:solidFill>
              </a:rPr>
              <a:t>DISCOUNT +0.10</a:t>
            </a:r>
          </a:p>
        </p:txBody>
      </p:sp>
      <p:cxnSp>
        <p:nvCxnSpPr>
          <p:cNvPr id="70" name="Straight Arrow Connector 69"/>
          <p:cNvCxnSpPr>
            <a:stCxn id="67" idx="3"/>
            <a:endCxn id="68" idx="1"/>
          </p:cNvCxnSpPr>
          <p:nvPr/>
        </p:nvCxnSpPr>
        <p:spPr bwMode="auto">
          <a:xfrm flipV="1">
            <a:off x="7237434" y="1916417"/>
            <a:ext cx="2217782" cy="1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92" name="Group 91"/>
          <p:cNvGrpSpPr/>
          <p:nvPr/>
        </p:nvGrpSpPr>
        <p:grpSpPr>
          <a:xfrm>
            <a:off x="9455216" y="2573771"/>
            <a:ext cx="2088232" cy="1001644"/>
            <a:chOff x="9527055" y="3129692"/>
            <a:chExt cx="2088232" cy="1331559"/>
          </a:xfrm>
        </p:grpSpPr>
        <p:sp>
          <p:nvSpPr>
            <p:cNvPr id="74" name="Flowchart: Decision 73"/>
            <p:cNvSpPr/>
            <p:nvPr/>
          </p:nvSpPr>
          <p:spPr bwMode="auto">
            <a:xfrm>
              <a:off x="9527055" y="3129692"/>
              <a:ext cx="2088232" cy="1331559"/>
            </a:xfrm>
            <a:prstGeom prst="flowChartDecision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b="1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9676169" y="3404029"/>
              <a:ext cx="1800696" cy="83882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1600" dirty="0" smtClean="0">
                  <a:solidFill>
                    <a:schemeClr val="tx1"/>
                  </a:solidFill>
                </a:rPr>
                <a:t>Car plugged in</a:t>
              </a:r>
            </a:p>
          </p:txBody>
        </p:sp>
      </p:grpSp>
      <p:cxnSp>
        <p:nvCxnSpPr>
          <p:cNvPr id="77" name="Straight Arrow Connector 76"/>
          <p:cNvCxnSpPr>
            <a:stCxn id="68" idx="2"/>
            <a:endCxn id="74" idx="0"/>
          </p:cNvCxnSpPr>
          <p:nvPr/>
        </p:nvCxnSpPr>
        <p:spPr bwMode="auto">
          <a:xfrm>
            <a:off x="10499332" y="2115350"/>
            <a:ext cx="0" cy="458421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9" name="Straight Arrow Connector 78"/>
          <p:cNvCxnSpPr>
            <a:stCxn id="67" idx="3"/>
            <a:endCxn id="74" idx="1"/>
          </p:cNvCxnSpPr>
          <p:nvPr/>
        </p:nvCxnSpPr>
        <p:spPr bwMode="auto">
          <a:xfrm>
            <a:off x="7237434" y="1916418"/>
            <a:ext cx="2217782" cy="1158175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" name="Straight Arrow Connector 83"/>
          <p:cNvCxnSpPr>
            <a:stCxn id="74" idx="2"/>
            <a:endCxn id="218" idx="0"/>
          </p:cNvCxnSpPr>
          <p:nvPr/>
        </p:nvCxnSpPr>
        <p:spPr bwMode="auto">
          <a:xfrm>
            <a:off x="10499332" y="3575415"/>
            <a:ext cx="0" cy="515451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7" name="Straight Arrow Connector 86"/>
          <p:cNvCxnSpPr>
            <a:stCxn id="74" idx="3"/>
            <a:endCxn id="5" idx="0"/>
          </p:cNvCxnSpPr>
          <p:nvPr/>
        </p:nvCxnSpPr>
        <p:spPr bwMode="auto">
          <a:xfrm flipH="1">
            <a:off x="10490823" y="3074593"/>
            <a:ext cx="1052625" cy="2195025"/>
          </a:xfrm>
          <a:prstGeom prst="bentConnector4">
            <a:avLst>
              <a:gd name="adj1" fmla="val -12216"/>
              <a:gd name="adj2" fmla="val 84190"/>
            </a:avLst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1" name="Straight Arrow Connector 110"/>
          <p:cNvCxnSpPr>
            <a:stCxn id="6" idx="4"/>
            <a:endCxn id="119" idx="0"/>
          </p:cNvCxnSpPr>
          <p:nvPr/>
        </p:nvCxnSpPr>
        <p:spPr bwMode="auto">
          <a:xfrm flipH="1">
            <a:off x="2003450" y="3468230"/>
            <a:ext cx="5656" cy="807831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Flowchart: Process 118"/>
          <p:cNvSpPr/>
          <p:nvPr/>
        </p:nvSpPr>
        <p:spPr bwMode="auto">
          <a:xfrm>
            <a:off x="851322" y="4276061"/>
            <a:ext cx="2304256" cy="397868"/>
          </a:xfrm>
          <a:prstGeom prst="flowChartProcess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dirty="0">
                <a:solidFill>
                  <a:schemeClr val="tx1"/>
                </a:solidFill>
              </a:rPr>
              <a:t>DISCOUNT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 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2" name="Straight Arrow Connector 141"/>
          <p:cNvCxnSpPr>
            <a:stCxn id="119" idx="2"/>
            <a:endCxn id="13" idx="0"/>
          </p:cNvCxnSpPr>
          <p:nvPr/>
        </p:nvCxnSpPr>
        <p:spPr bwMode="auto">
          <a:xfrm flipH="1">
            <a:off x="2002160" y="4673929"/>
            <a:ext cx="1290" cy="454005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7" name="Straight Arrow Connector 156"/>
          <p:cNvCxnSpPr>
            <a:stCxn id="218" idx="2"/>
            <a:endCxn id="5" idx="0"/>
          </p:cNvCxnSpPr>
          <p:nvPr/>
        </p:nvCxnSpPr>
        <p:spPr bwMode="auto">
          <a:xfrm flipH="1">
            <a:off x="10490823" y="4488734"/>
            <a:ext cx="8509" cy="780884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8" name="TextBox 207"/>
          <p:cNvSpPr txBox="1"/>
          <p:nvPr/>
        </p:nvSpPr>
        <p:spPr>
          <a:xfrm>
            <a:off x="3901965" y="5640685"/>
            <a:ext cx="685042" cy="31534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600" dirty="0" smtClean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6180950" y="3346391"/>
            <a:ext cx="807878" cy="40643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600" dirty="0" smtClean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210" name="TextBox 209"/>
          <p:cNvSpPr txBox="1"/>
          <p:nvPr/>
        </p:nvSpPr>
        <p:spPr>
          <a:xfrm>
            <a:off x="8024894" y="1578510"/>
            <a:ext cx="721359" cy="34258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600" dirty="0" smtClean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211" name="TextBox 210"/>
          <p:cNvSpPr txBox="1"/>
          <p:nvPr/>
        </p:nvSpPr>
        <p:spPr>
          <a:xfrm>
            <a:off x="10591974" y="3522703"/>
            <a:ext cx="630492" cy="40643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600" dirty="0" smtClean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7788704" y="3417439"/>
            <a:ext cx="807878" cy="40643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600" dirty="0" smtClean="0">
                <a:solidFill>
                  <a:schemeClr val="tx1"/>
                </a:solidFill>
              </a:rPr>
              <a:t>NO</a:t>
            </a:r>
          </a:p>
        </p:txBody>
      </p:sp>
      <p:sp>
        <p:nvSpPr>
          <p:cNvPr id="214" name="TextBox 213"/>
          <p:cNvSpPr txBox="1"/>
          <p:nvPr/>
        </p:nvSpPr>
        <p:spPr>
          <a:xfrm rot="1704318">
            <a:off x="7922912" y="2105542"/>
            <a:ext cx="653486" cy="42208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600" dirty="0" smtClean="0">
                <a:solidFill>
                  <a:schemeClr val="tx1"/>
                </a:solidFill>
              </a:rPr>
              <a:t>NO</a:t>
            </a:r>
          </a:p>
        </p:txBody>
      </p:sp>
      <p:sp>
        <p:nvSpPr>
          <p:cNvPr id="215" name="TextBox 214"/>
          <p:cNvSpPr txBox="1"/>
          <p:nvPr/>
        </p:nvSpPr>
        <p:spPr>
          <a:xfrm rot="19013858">
            <a:off x="3638363" y="4717892"/>
            <a:ext cx="807878" cy="40643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600" dirty="0" smtClean="0">
                <a:solidFill>
                  <a:schemeClr val="tx1"/>
                </a:solidFill>
              </a:rPr>
              <a:t>NO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11543448" y="3629924"/>
            <a:ext cx="807878" cy="40643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600" dirty="0" smtClean="0">
                <a:solidFill>
                  <a:schemeClr val="tx1"/>
                </a:solidFill>
              </a:rPr>
              <a:t>NO</a:t>
            </a:r>
          </a:p>
        </p:txBody>
      </p:sp>
      <p:sp>
        <p:nvSpPr>
          <p:cNvPr id="218" name="Flowchart: Process 217"/>
          <p:cNvSpPr/>
          <p:nvPr/>
        </p:nvSpPr>
        <p:spPr bwMode="auto">
          <a:xfrm>
            <a:off x="9455216" y="4090866"/>
            <a:ext cx="2088232" cy="397868"/>
          </a:xfrm>
          <a:prstGeom prst="flowChartProcess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800" dirty="0" smtClean="0">
                <a:solidFill>
                  <a:schemeClr val="tx1"/>
                </a:solidFill>
              </a:rPr>
              <a:t>DISCOUNT –0.30 </a:t>
            </a:r>
          </a:p>
        </p:txBody>
      </p:sp>
    </p:spTree>
    <p:extLst>
      <p:ext uri="{BB962C8B-B14F-4D97-AF65-F5344CB8AC3E}">
        <p14:creationId xmlns:p14="http://schemas.microsoft.com/office/powerpoint/2010/main" val="348374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2" name="cdtRectangle 4 Id10957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 smtClean="0"/>
              <a:t>User interfaces</a:t>
            </a:r>
            <a:endParaRPr lang="en-US" sz="2600" noProof="0" dirty="0" smtClean="0"/>
          </a:p>
        </p:txBody>
      </p:sp>
      <p:sp>
        <p:nvSpPr>
          <p:cNvPr id="11" name="cdtText Placeholder 10 Id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1"/>
            <a:r>
              <a:rPr lang="en-US" noProof="0" dirty="0" smtClean="0"/>
              <a:t>Architectural design	3</a:t>
            </a:r>
          </a:p>
          <a:p>
            <a:pPr lvl="1"/>
            <a:r>
              <a:rPr lang="en-US" noProof="0" dirty="0" smtClean="0"/>
              <a:t>Algorithm design	</a:t>
            </a:r>
            <a:r>
              <a:rPr lang="en-US" dirty="0"/>
              <a:t>7</a:t>
            </a:r>
            <a:endParaRPr lang="en-US" noProof="0" dirty="0" smtClean="0"/>
          </a:p>
          <a:p>
            <a:pPr lvl="1"/>
            <a:r>
              <a:rPr lang="en-US" b="1" dirty="0" smtClean="0"/>
              <a:t>User interfaces</a:t>
            </a:r>
            <a:r>
              <a:rPr lang="en-US" b="1" noProof="0" dirty="0" smtClean="0"/>
              <a:t>	11</a:t>
            </a:r>
          </a:p>
          <a:p>
            <a:pPr lvl="3"/>
            <a:r>
              <a:rPr lang="en-US" b="1" noProof="0" dirty="0" smtClean="0"/>
              <a:t>Client application</a:t>
            </a:r>
          </a:p>
          <a:p>
            <a:pPr lvl="3"/>
            <a:r>
              <a:rPr lang="en-US" b="1" dirty="0" err="1" smtClean="0"/>
              <a:t>OnBoard</a:t>
            </a:r>
            <a:r>
              <a:rPr lang="en-US" b="1" dirty="0" smtClean="0"/>
              <a:t> </a:t>
            </a:r>
            <a:r>
              <a:rPr lang="en-US" b="1" dirty="0" smtClean="0"/>
              <a:t>application</a:t>
            </a:r>
          </a:p>
          <a:p>
            <a:pPr lvl="3"/>
            <a:r>
              <a:rPr lang="en-US" b="1" noProof="0" dirty="0" smtClean="0"/>
              <a:t>UX diagram</a:t>
            </a:r>
            <a:endParaRPr lang="en-US" b="1" noProof="0" dirty="0" smtClean="0"/>
          </a:p>
        </p:txBody>
      </p:sp>
      <p:pic>
        <p:nvPicPr>
          <p:cNvPr id="4" name="Bildplatzhalter 3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" y="1412776"/>
            <a:ext cx="4513498" cy="4753074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5695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 smtClean="0"/>
              <a:t>Client application</a:t>
            </a:r>
            <a:endParaRPr lang="en-US" sz="2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03" y="1585927"/>
            <a:ext cx="2281336" cy="43329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343" y="1479140"/>
            <a:ext cx="2532349" cy="454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4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 err="1" smtClean="0"/>
              <a:t>OnBoard</a:t>
            </a:r>
            <a:r>
              <a:rPr lang="en-US" sz="2600" dirty="0" smtClean="0"/>
              <a:t> application</a:t>
            </a:r>
            <a:endParaRPr lang="en-US" sz="2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64" y="1392858"/>
            <a:ext cx="4968055" cy="27558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263" y="1402505"/>
            <a:ext cx="4894342" cy="27456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159" y="4060795"/>
            <a:ext cx="4987969" cy="279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UX diagram</a:t>
            </a:r>
            <a:endParaRPr lang="en-US" dirty="0"/>
          </a:p>
        </p:txBody>
      </p:sp>
      <p:pic>
        <p:nvPicPr>
          <p:cNvPr id="4" name="Content Placeholder 3">
            <a:hlinkClick r:id="rId2" action="ppaction://hlinkfile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851" y="634206"/>
            <a:ext cx="5748174" cy="7438815"/>
          </a:xfrm>
        </p:spPr>
      </p:pic>
    </p:spTree>
    <p:extLst>
      <p:ext uri="{BB962C8B-B14F-4D97-AF65-F5344CB8AC3E}">
        <p14:creationId xmlns:p14="http://schemas.microsoft.com/office/powerpoint/2010/main" val="290303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2075" y="3351214"/>
            <a:ext cx="4914199" cy="791840"/>
          </a:xfrm>
        </p:spPr>
        <p:txBody>
          <a:bodyPr/>
          <a:lstStyle/>
          <a:p>
            <a:pPr algn="ctr"/>
            <a:r>
              <a:rPr lang="en-US" sz="5000" b="1" dirty="0" smtClean="0"/>
              <a:t>QUESTIONS?</a:t>
            </a:r>
            <a:endParaRPr 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78068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2" name="cdtRectangle 4 Id10957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 smtClean="0"/>
              <a:t>Table </a:t>
            </a:r>
            <a:r>
              <a:rPr lang="en-US" sz="2600" dirty="0"/>
              <a:t>of content</a:t>
            </a:r>
            <a:endParaRPr lang="en-US" sz="2600" noProof="0" dirty="0" smtClean="0"/>
          </a:p>
        </p:txBody>
      </p:sp>
      <p:sp>
        <p:nvSpPr>
          <p:cNvPr id="11" name="cdtText Placeholder 10 Id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1"/>
            <a:r>
              <a:rPr lang="en-US" noProof="0" dirty="0" smtClean="0"/>
              <a:t>Architectural design	3</a:t>
            </a:r>
          </a:p>
          <a:p>
            <a:pPr lvl="1"/>
            <a:r>
              <a:rPr lang="en-US" noProof="0" dirty="0" smtClean="0"/>
              <a:t>Algorithm design	7</a:t>
            </a:r>
          </a:p>
          <a:p>
            <a:pPr lvl="1"/>
            <a:r>
              <a:rPr lang="en-US" dirty="0" smtClean="0"/>
              <a:t>User interfaces</a:t>
            </a:r>
            <a:r>
              <a:rPr lang="en-US" noProof="0" dirty="0" smtClean="0"/>
              <a:t>	11</a:t>
            </a:r>
          </a:p>
        </p:txBody>
      </p:sp>
      <p:pic>
        <p:nvPicPr>
          <p:cNvPr id="4" name="Bildplatzhalter 3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" y="1412776"/>
            <a:ext cx="4513498" cy="4753074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983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2" name="cdtRectangle 4 Id10957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 smtClean="0"/>
              <a:t>Architectural design</a:t>
            </a:r>
            <a:endParaRPr lang="en-US" sz="2600" noProof="0" dirty="0" smtClean="0"/>
          </a:p>
        </p:txBody>
      </p:sp>
      <p:sp>
        <p:nvSpPr>
          <p:cNvPr id="11" name="cdtText Placeholder 10 Id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1"/>
            <a:r>
              <a:rPr lang="en-US" b="1" noProof="0" dirty="0" smtClean="0"/>
              <a:t>Architectural design	3</a:t>
            </a:r>
          </a:p>
          <a:p>
            <a:pPr lvl="3"/>
            <a:r>
              <a:rPr lang="en-US" b="1" noProof="0" dirty="0" smtClean="0"/>
              <a:t>High level view</a:t>
            </a:r>
          </a:p>
          <a:p>
            <a:pPr lvl="3"/>
            <a:r>
              <a:rPr lang="en-US" b="1" dirty="0" smtClean="0"/>
              <a:t>Component view</a:t>
            </a:r>
          </a:p>
          <a:p>
            <a:pPr lvl="3"/>
            <a:r>
              <a:rPr lang="en-US" b="1" noProof="0" dirty="0" smtClean="0"/>
              <a:t>Deployment view</a:t>
            </a:r>
          </a:p>
          <a:p>
            <a:pPr lvl="1"/>
            <a:r>
              <a:rPr lang="en-US" noProof="0" dirty="0" smtClean="0"/>
              <a:t>Algorithm design	7</a:t>
            </a:r>
          </a:p>
          <a:p>
            <a:pPr lvl="1"/>
            <a:r>
              <a:rPr lang="en-US" dirty="0" smtClean="0"/>
              <a:t>User interfaces</a:t>
            </a:r>
            <a:r>
              <a:rPr lang="en-US" noProof="0" dirty="0" smtClean="0"/>
              <a:t>	11</a:t>
            </a:r>
          </a:p>
        </p:txBody>
      </p:sp>
      <p:pic>
        <p:nvPicPr>
          <p:cNvPr id="4" name="Bildplatzhalter 3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" y="1412776"/>
            <a:ext cx="4513498" cy="4753074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5770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cdtRectangle 2 Id11469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noProof="0" dirty="0" smtClean="0"/>
              <a:t>High level view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113" y="1823817"/>
            <a:ext cx="9433049" cy="37850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2340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 smtClean="0"/>
              <a:t>Component view</a:t>
            </a:r>
            <a:endParaRPr lang="en-US" sz="2600" dirty="0"/>
          </a:p>
        </p:txBody>
      </p:sp>
      <p:sp>
        <p:nvSpPr>
          <p:cNvPr id="5" name="TextBox 4"/>
          <p:cNvSpPr txBox="1"/>
          <p:nvPr/>
        </p:nvSpPr>
        <p:spPr>
          <a:xfrm>
            <a:off x="770583" y="1858268"/>
            <a:ext cx="3816424" cy="35869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400" dirty="0" smtClean="0">
                <a:solidFill>
                  <a:schemeClr val="tx1"/>
                </a:solidFill>
              </a:rPr>
              <a:t>Main components:</a:t>
            </a:r>
          </a:p>
          <a:p>
            <a:pPr marL="171450" indent="-1714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</a:rPr>
              <a:t>Event router</a:t>
            </a:r>
          </a:p>
          <a:p>
            <a:pPr marL="171450" indent="-1714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chemeClr val="tx1"/>
                </a:solidFill>
              </a:rPr>
              <a:t>AuthController</a:t>
            </a:r>
            <a:endParaRPr lang="en-US" sz="14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chemeClr val="tx1"/>
                </a:solidFill>
              </a:rPr>
              <a:t>UserController</a:t>
            </a:r>
            <a:endParaRPr lang="en-US" sz="14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chemeClr val="tx1"/>
                </a:solidFill>
              </a:rPr>
              <a:t>SystemAdminController</a:t>
            </a:r>
            <a:endParaRPr lang="en-US" sz="14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chemeClr val="tx1"/>
                </a:solidFill>
              </a:rPr>
              <a:t>ReservationController</a:t>
            </a:r>
            <a:endParaRPr lang="en-US" sz="14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400" dirty="0" smtClean="0">
                <a:solidFill>
                  <a:schemeClr val="tx1"/>
                </a:solidFill>
              </a:rPr>
              <a:t>External components:</a:t>
            </a:r>
          </a:p>
          <a:p>
            <a:pPr marL="171450" indent="-1714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chemeClr val="tx1"/>
                </a:solidFill>
              </a:rPr>
              <a:t>PaymentGateway</a:t>
            </a:r>
            <a:endParaRPr lang="en-US" sz="14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</a:rPr>
              <a:t>Maps API</a:t>
            </a:r>
          </a:p>
          <a:p>
            <a:pPr marL="171450" indent="-1714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</a:rPr>
              <a:t>Driving </a:t>
            </a:r>
            <a:r>
              <a:rPr lang="en-US" sz="1400" dirty="0" err="1" smtClean="0">
                <a:solidFill>
                  <a:schemeClr val="tx1"/>
                </a:solidFill>
              </a:rPr>
              <a:t>licence</a:t>
            </a:r>
            <a:r>
              <a:rPr lang="en-US" sz="1400" dirty="0" smtClean="0">
                <a:solidFill>
                  <a:schemeClr val="tx1"/>
                </a:solidFill>
              </a:rPr>
              <a:t> API</a:t>
            </a:r>
          </a:p>
          <a:p>
            <a:pPr marL="171450" indent="-1714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chemeClr val="tx1"/>
                </a:solidFill>
              </a:rPr>
              <a:t>SMSGateway</a:t>
            </a:r>
            <a:endParaRPr lang="en-US" sz="14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chemeClr val="tx1"/>
                </a:solidFill>
              </a:rPr>
              <a:t>PushNotificationGateway</a:t>
            </a:r>
            <a:endParaRPr lang="en-US" sz="14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chemeClr val="tx1"/>
                </a:solidFill>
              </a:rPr>
              <a:t>CustomerSupport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8619455" y="6548507"/>
            <a:ext cx="3096295" cy="2424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err="1" smtClean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159" y="1350195"/>
            <a:ext cx="4841945" cy="5427032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4084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 smtClean="0"/>
              <a:t>Deployment view</a:t>
            </a:r>
            <a:endParaRPr lang="en-US" sz="2600" dirty="0"/>
          </a:p>
        </p:txBody>
      </p:sp>
      <p:pic>
        <p:nvPicPr>
          <p:cNvPr id="4" name="Content Placeholder 3">
            <a:hlinkClick r:id="rId2" action="ppaction://hlinkfile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831" y="1628800"/>
            <a:ext cx="6062188" cy="4752975"/>
          </a:xfrm>
        </p:spPr>
      </p:pic>
    </p:spTree>
    <p:extLst>
      <p:ext uri="{BB962C8B-B14F-4D97-AF65-F5344CB8AC3E}">
        <p14:creationId xmlns:p14="http://schemas.microsoft.com/office/powerpoint/2010/main" val="418310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2" name="cdtRectangle 4 Id10957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 smtClean="0"/>
              <a:t>Algorithm design</a:t>
            </a:r>
            <a:endParaRPr lang="en-US" sz="2600" noProof="0" dirty="0" smtClean="0"/>
          </a:p>
        </p:txBody>
      </p:sp>
      <p:sp>
        <p:nvSpPr>
          <p:cNvPr id="11" name="cdtText Placeholder 10 Id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1"/>
            <a:r>
              <a:rPr lang="en-US" noProof="0" dirty="0" smtClean="0"/>
              <a:t>Architectural design	3</a:t>
            </a:r>
          </a:p>
          <a:p>
            <a:pPr lvl="1"/>
            <a:r>
              <a:rPr lang="en-US" b="1" noProof="0" dirty="0" smtClean="0"/>
              <a:t>Algorithm design	7</a:t>
            </a:r>
          </a:p>
          <a:p>
            <a:pPr lvl="3"/>
            <a:r>
              <a:rPr lang="en-US" b="1" dirty="0" err="1" smtClean="0"/>
              <a:t>getCarsListInARange</a:t>
            </a:r>
            <a:endParaRPr lang="en-US" b="1" dirty="0" smtClean="0"/>
          </a:p>
          <a:p>
            <a:pPr lvl="3"/>
            <a:r>
              <a:rPr lang="en-US" b="1" noProof="0" dirty="0" err="1" smtClean="0"/>
              <a:t>submitReservation</a:t>
            </a:r>
            <a:endParaRPr lang="en-US" b="1" noProof="0" dirty="0" smtClean="0"/>
          </a:p>
          <a:p>
            <a:pPr lvl="3"/>
            <a:r>
              <a:rPr lang="en-US" b="1" dirty="0" err="1" smtClean="0"/>
              <a:t>calculateDiscount</a:t>
            </a:r>
            <a:endParaRPr lang="en-US" b="1" noProof="0" dirty="0" smtClean="0"/>
          </a:p>
          <a:p>
            <a:pPr lvl="1"/>
            <a:r>
              <a:rPr lang="en-US" dirty="0" smtClean="0"/>
              <a:t>User interfaces</a:t>
            </a:r>
            <a:r>
              <a:rPr lang="en-US" noProof="0" dirty="0" smtClean="0"/>
              <a:t>	11</a:t>
            </a:r>
          </a:p>
        </p:txBody>
      </p:sp>
      <p:pic>
        <p:nvPicPr>
          <p:cNvPr id="4" name="Bildplatzhalter 3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" y="1412776"/>
            <a:ext cx="4513498" cy="4753074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650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 err="1"/>
              <a:t>getCarsListInARange</a:t>
            </a:r>
            <a:endParaRPr lang="en-US" sz="2600" dirty="0"/>
          </a:p>
        </p:txBody>
      </p:sp>
      <p:sp>
        <p:nvSpPr>
          <p:cNvPr id="5" name="Flowchart: Data 4"/>
          <p:cNvSpPr/>
          <p:nvPr/>
        </p:nvSpPr>
        <p:spPr bwMode="auto">
          <a:xfrm>
            <a:off x="1346647" y="3390557"/>
            <a:ext cx="3672408" cy="940486"/>
          </a:xfrm>
          <a:prstGeom prst="flowChartInputOutpu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INPUT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user position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s</a:t>
            </a:r>
            <a:r>
              <a:rPr lang="en-US" sz="1600" dirty="0" smtClean="0">
                <a:solidFill>
                  <a:schemeClr val="tx1"/>
                </a:solidFill>
              </a:rPr>
              <a:t>earch range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2426767" y="1758446"/>
            <a:ext cx="1512168" cy="57606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b="1" dirty="0" smtClean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8079941" y="1714938"/>
            <a:ext cx="1512168" cy="57606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b="1" dirty="0" smtClean="0">
                <a:solidFill>
                  <a:schemeClr val="tx1"/>
                </a:solidFill>
              </a:rPr>
              <a:t>END</a:t>
            </a:r>
          </a:p>
        </p:txBody>
      </p:sp>
      <p:sp>
        <p:nvSpPr>
          <p:cNvPr id="8" name="Flowchart: Process 7"/>
          <p:cNvSpPr/>
          <p:nvPr/>
        </p:nvSpPr>
        <p:spPr bwMode="auto">
          <a:xfrm>
            <a:off x="1851029" y="5131766"/>
            <a:ext cx="2664296" cy="792088"/>
          </a:xfrm>
          <a:prstGeom prst="flowChartProcess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GET CARS IN RANGE</a:t>
            </a:r>
          </a:p>
        </p:txBody>
      </p:sp>
      <p:cxnSp>
        <p:nvCxnSpPr>
          <p:cNvPr id="10" name="Straight Arrow Connector 9"/>
          <p:cNvCxnSpPr>
            <a:stCxn id="6" idx="4"/>
            <a:endCxn id="5" idx="1"/>
          </p:cNvCxnSpPr>
          <p:nvPr/>
        </p:nvCxnSpPr>
        <p:spPr bwMode="auto">
          <a:xfrm>
            <a:off x="3182851" y="2334510"/>
            <a:ext cx="0" cy="1056047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5" idx="4"/>
            <a:endCxn id="8" idx="0"/>
          </p:cNvCxnSpPr>
          <p:nvPr/>
        </p:nvCxnSpPr>
        <p:spPr bwMode="auto">
          <a:xfrm>
            <a:off x="3182851" y="4331043"/>
            <a:ext cx="326" cy="800723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8" idx="3"/>
            <a:endCxn id="20" idx="1"/>
          </p:cNvCxnSpPr>
          <p:nvPr/>
        </p:nvCxnSpPr>
        <p:spPr bwMode="auto">
          <a:xfrm>
            <a:off x="4515325" y="5527810"/>
            <a:ext cx="2858883" cy="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Flowchart: Data 17"/>
          <p:cNvSpPr/>
          <p:nvPr/>
        </p:nvSpPr>
        <p:spPr bwMode="auto">
          <a:xfrm>
            <a:off x="7806988" y="3248286"/>
            <a:ext cx="2088232" cy="936104"/>
          </a:xfrm>
          <a:prstGeom prst="flowChartInputOutpu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OUTPUT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cars list</a:t>
            </a:r>
          </a:p>
        </p:txBody>
      </p:sp>
      <p:sp>
        <p:nvSpPr>
          <p:cNvPr id="20" name="Flowchart: Decision 19"/>
          <p:cNvSpPr/>
          <p:nvPr/>
        </p:nvSpPr>
        <p:spPr bwMode="auto">
          <a:xfrm>
            <a:off x="7374208" y="5023754"/>
            <a:ext cx="2923633" cy="1008112"/>
          </a:xfrm>
          <a:prstGeom prst="flowChartDecision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Car is rentable</a:t>
            </a:r>
          </a:p>
        </p:txBody>
      </p:sp>
      <p:cxnSp>
        <p:nvCxnSpPr>
          <p:cNvPr id="22" name="Straight Arrow Connector 21"/>
          <p:cNvCxnSpPr>
            <a:stCxn id="20" idx="0"/>
            <a:endCxn id="18" idx="4"/>
          </p:cNvCxnSpPr>
          <p:nvPr/>
        </p:nvCxnSpPr>
        <p:spPr bwMode="auto">
          <a:xfrm flipV="1">
            <a:off x="8836025" y="4184390"/>
            <a:ext cx="15079" cy="839364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Arrow Connector 42"/>
          <p:cNvCxnSpPr>
            <a:stCxn id="18" idx="1"/>
            <a:endCxn id="7" idx="4"/>
          </p:cNvCxnSpPr>
          <p:nvPr/>
        </p:nvCxnSpPr>
        <p:spPr bwMode="auto">
          <a:xfrm flipH="1" flipV="1">
            <a:off x="8836025" y="2291002"/>
            <a:ext cx="15079" cy="957284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8259415" y="4514731"/>
            <a:ext cx="685042" cy="31534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600" dirty="0" smtClean="0">
                <a:solidFill>
                  <a:schemeClr val="tx1"/>
                </a:solidFill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11019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 err="1"/>
              <a:t>submitReservation</a:t>
            </a:r>
            <a:endParaRPr lang="en-US" sz="2600" dirty="0"/>
          </a:p>
        </p:txBody>
      </p:sp>
      <p:sp>
        <p:nvSpPr>
          <p:cNvPr id="4" name="Flowchart: Data 3"/>
          <p:cNvSpPr/>
          <p:nvPr/>
        </p:nvSpPr>
        <p:spPr bwMode="auto">
          <a:xfrm>
            <a:off x="416241" y="3984305"/>
            <a:ext cx="3672408" cy="940486"/>
          </a:xfrm>
          <a:prstGeom prst="flowChartInputOutpu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INPUT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user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car</a:t>
            </a:r>
          </a:p>
        </p:txBody>
      </p:sp>
      <p:sp>
        <p:nvSpPr>
          <p:cNvPr id="5" name="Oval 4"/>
          <p:cNvSpPr/>
          <p:nvPr/>
        </p:nvSpPr>
        <p:spPr bwMode="auto">
          <a:xfrm>
            <a:off x="1496361" y="2624733"/>
            <a:ext cx="1512168" cy="57606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b="1" dirty="0" smtClean="0">
                <a:solidFill>
                  <a:schemeClr val="tx1"/>
                </a:solidFill>
              </a:rPr>
              <a:t>START</a:t>
            </a:r>
          </a:p>
        </p:txBody>
      </p:sp>
      <p:cxnSp>
        <p:nvCxnSpPr>
          <p:cNvPr id="7" name="Straight Arrow Connector 6"/>
          <p:cNvCxnSpPr>
            <a:stCxn id="5" idx="4"/>
            <a:endCxn id="4" idx="1"/>
          </p:cNvCxnSpPr>
          <p:nvPr/>
        </p:nvCxnSpPr>
        <p:spPr bwMode="auto">
          <a:xfrm>
            <a:off x="2252445" y="3200797"/>
            <a:ext cx="0" cy="783508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Flowchart: Process 7"/>
          <p:cNvSpPr/>
          <p:nvPr/>
        </p:nvSpPr>
        <p:spPr bwMode="auto">
          <a:xfrm>
            <a:off x="7040977" y="2516721"/>
            <a:ext cx="3460801" cy="792088"/>
          </a:xfrm>
          <a:prstGeom prst="flowChartProcess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dirty="0" smtClean="0">
                <a:solidFill>
                  <a:schemeClr val="tx1"/>
                </a:solidFill>
              </a:rPr>
              <a:t>CREATE RESERVATION AND 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800" dirty="0" smtClean="0">
                <a:solidFill>
                  <a:schemeClr val="tx1"/>
                </a:solidFill>
              </a:rPr>
              <a:t>START COUNTDOWN</a:t>
            </a:r>
          </a:p>
        </p:txBody>
      </p:sp>
      <p:sp>
        <p:nvSpPr>
          <p:cNvPr id="9" name="Flowchart: Decision 8"/>
          <p:cNvSpPr/>
          <p:nvPr/>
        </p:nvSpPr>
        <p:spPr bwMode="auto">
          <a:xfrm>
            <a:off x="4448689" y="3751401"/>
            <a:ext cx="4392488" cy="1406293"/>
          </a:xfrm>
          <a:prstGeom prst="flowChartDecision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User has already an active reservation</a:t>
            </a:r>
          </a:p>
        </p:txBody>
      </p:sp>
      <p:cxnSp>
        <p:nvCxnSpPr>
          <p:cNvPr id="11" name="Straight Arrow Connector 10"/>
          <p:cNvCxnSpPr>
            <a:stCxn id="9" idx="0"/>
            <a:endCxn id="8" idx="1"/>
          </p:cNvCxnSpPr>
          <p:nvPr/>
        </p:nvCxnSpPr>
        <p:spPr bwMode="auto">
          <a:xfrm flipV="1">
            <a:off x="6644933" y="2912765"/>
            <a:ext cx="396044" cy="838636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>
            <a:stCxn id="4" idx="5"/>
            <a:endCxn id="9" idx="1"/>
          </p:cNvCxnSpPr>
          <p:nvPr/>
        </p:nvCxnSpPr>
        <p:spPr bwMode="auto">
          <a:xfrm>
            <a:off x="3721408" y="4454548"/>
            <a:ext cx="727281" cy="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10275639" y="4166516"/>
            <a:ext cx="1512168" cy="57606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b="1" dirty="0" smtClean="0">
                <a:solidFill>
                  <a:schemeClr val="tx1"/>
                </a:solidFill>
              </a:rPr>
              <a:t>END</a:t>
            </a:r>
          </a:p>
        </p:txBody>
      </p:sp>
      <p:cxnSp>
        <p:nvCxnSpPr>
          <p:cNvPr id="27" name="Straight Arrow Connector 26"/>
          <p:cNvCxnSpPr>
            <a:stCxn id="9" idx="3"/>
            <a:endCxn id="25" idx="2"/>
          </p:cNvCxnSpPr>
          <p:nvPr/>
        </p:nvCxnSpPr>
        <p:spPr bwMode="auto">
          <a:xfrm>
            <a:off x="8841177" y="4454548"/>
            <a:ext cx="1434462" cy="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/>
          <p:cNvCxnSpPr>
            <a:stCxn id="8" idx="3"/>
            <a:endCxn id="25" idx="0"/>
          </p:cNvCxnSpPr>
          <p:nvPr/>
        </p:nvCxnSpPr>
        <p:spPr bwMode="auto">
          <a:xfrm>
            <a:off x="10501778" y="2912765"/>
            <a:ext cx="529945" cy="1253751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/>
          <p:cNvSpPr txBox="1"/>
          <p:nvPr/>
        </p:nvSpPr>
        <p:spPr>
          <a:xfrm>
            <a:off x="9226883" y="4139206"/>
            <a:ext cx="685042" cy="31534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600" dirty="0" smtClean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15" name="TextBox 14"/>
          <p:cNvSpPr txBox="1"/>
          <p:nvPr/>
        </p:nvSpPr>
        <p:spPr>
          <a:xfrm rot="17661130">
            <a:off x="6302412" y="3111742"/>
            <a:ext cx="685042" cy="31534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600" dirty="0" smtClean="0">
                <a:solidFill>
                  <a:schemeClr val="tx1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04764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VERSION" val="4.1.2.0"/>
  <p:tag name="CDT_CREATORVERSION" val="4.1.2.0"/>
  <p:tag name="CDT_TEMPLATEVERSION" val="2.0.0"/>
  <p:tag name="CDT_FONTSET" val="Arial"/>
  <p:tag name="CDT_CUSTOMER" val="Siemens_2016_16x9"/>
  <p:tag name="CDT_CUSTOMER_NAME" val="Siemens AG (Corporate Design Update 2016)"/>
  <p:tag name="CDT_LANGUAGE" val="103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PROT" val="3"/>
  <p:tag name="CDT_PROT_TOP" val="0"/>
  <p:tag name="CDT_PROT_LEFT" val="0"/>
  <p:tag name="CDT_PROT_WIDTH" val="960,5"/>
  <p:tag name="CDT_PROT_HEIGHT" val="99,87504"/>
  <p:tag name="CDT_DELETE_ONEVENT_NEWPRES" val="Fals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PROT" val="3"/>
  <p:tag name="CDT_PROT_TOP" val="111,25"/>
  <p:tag name="CDT_PROT_LEFT" val="366,85"/>
  <p:tag name="CDT_PROT_WIDTH" val="593,65"/>
  <p:tag name="CDT_PROT_HEIGHT" val="374,25"/>
  <p:tag name="CDT_DELETE_ONEVENT_NEWPRES" val="Fals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PROT" val="3"/>
  <p:tag name="CDT_PROT_TOP" val="111,25"/>
  <p:tag name="CDT_PROT_LEFT" val="366,85"/>
  <p:tag name="CDT_PROT_WIDTH" val="593,65"/>
  <p:tag name="CDT_PROT_HEIGHT" val="374,25"/>
  <p:tag name="CDT_DELETE_ONEVENT_NEWPRES" val="Fals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16:9"/>
  <p:tag name="CDT_MASTERS_NAME" val="Title fullscreen (big bar up)"/>
  <p:tag name="CDT_LAYOUT_TYPE" val="1"/>
  <p:tag name="CDT_ORIGINAL_DESIGNS_NAME" val="Siemens 2013 – 16:9"/>
  <p:tag name="CDT_ORIGINAL_MASTERS_NAME" val="Title fullscreen (big bar up)"/>
  <p:tag name="CDT_ORIGINAL_LAYOUT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16:9"/>
  <p:tag name="CDT_MASTERS_NAME" val="Image + Index/Contact"/>
  <p:tag name="CDT_LAYOUT_TYPE" val="32"/>
  <p:tag name="CDT_ORIGINAL_DESIGNS_NAME" val="Siemens 2013 – 16:9"/>
  <p:tag name="CDT_ORIGINAL_MASTERS_NAME" val="Image + Index/Contact"/>
  <p:tag name="CDT_ORIGINAL_LAYOUT_TYPE" val="3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16:9"/>
  <p:tag name="CDT_MASTERS_NAME" val="Image + Index/Contact"/>
  <p:tag name="CDT_LAYOUT_TYPE" val="32"/>
  <p:tag name="CDT_ORIGINAL_DESIGNS_NAME" val="Siemens 2013 – 16:9"/>
  <p:tag name="CDT_ORIGINAL_MASTERS_NAME" val="Image + Index/Contact"/>
  <p:tag name="CDT_ORIGINAL_LAYOUT_TYPE" val="3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NAVBARONTHISSLIDE" val="True"/>
  <p:tag name="CDT_INTERSECT_SLIDE" val="False"/>
  <p:tag name="CDT_DESIGNS_NAME" val="Siemens 2013 – 16:9"/>
  <p:tag name="CDT_MASTERS_NAME" val="One object (small) + Navigation"/>
  <p:tag name="CDT_LAYOUT_TYPE" val="32"/>
  <p:tag name="CDT_ORIGINAL_DESIGNS_NAME" val="Siemens 2013 – 16:9"/>
  <p:tag name="CDT_ORIGINAL_MASTERS_NAME" val="One object (small) + Navigation"/>
  <p:tag name="CDT_ORIGINAL_LAYOUT_TYPE" val="3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16:9"/>
  <p:tag name="CDT_MASTERS_NAME" val="Image + Index/Contact"/>
  <p:tag name="CDT_LAYOUT_TYPE" val="32"/>
  <p:tag name="CDT_ORIGINAL_DESIGNS_NAME" val="Siemens 2013 – 16:9"/>
  <p:tag name="CDT_ORIGINAL_MASTERS_NAME" val="Image + Index/Contact"/>
  <p:tag name="CDT_ORIGINAL_LAYOUT_TYPE" val="3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16:9"/>
  <p:tag name="CDT_MASTERS_NAME" val="Image + Index/Contact"/>
  <p:tag name="CDT_LAYOUT_TYPE" val="32"/>
  <p:tag name="CDT_ORIGINAL_DESIGNS_NAME" val="Siemens 2013 – 16:9"/>
  <p:tag name="CDT_ORIGINAL_MASTERS_NAME" val="Image + Index/Contact"/>
  <p:tag name="CDT_ORIGINAL_LAYOUT_TYPE" val="32"/>
</p:tagLst>
</file>

<file path=ppt/theme/theme1.xml><?xml version="1.0" encoding="utf-8"?>
<a:theme xmlns:a="http://schemas.openxmlformats.org/drawingml/2006/main" name="Siemens 2016 – 16: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b="1" dirty="0" err="1" smtClean="0">
            <a:solidFill>
              <a:schemeClr val="tx1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charset="0"/>
          </a:defRPr>
        </a:defPPr>
      </a:lst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Bef>
            <a:spcPts val="0"/>
          </a:spcBef>
          <a:defRPr sz="1200" dirty="0" smtClean="0">
            <a:solidFill>
              <a:schemeClr val="tx1"/>
            </a:solidFill>
          </a:defRPr>
        </a:defPPr>
      </a:lstStyle>
    </a:tx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6487"/>
    </a:custClr>
    <a:custClr name="Siemens Accent Blue light">
      <a:srgbClr val="55A0B9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6487"/>
    </a:custClr>
    <a:custClr name="Siemens Accent Blue light">
      <a:srgbClr val="55A0B9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6487"/>
    </a:custClr>
    <a:custClr name="Siemens Accent Blue light">
      <a:srgbClr val="55A0B9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4ppTags>
  <Name>Three columns</Name>
  <PpLayout>32</PpLayout>
  <Index>14</Index>
</p4ppTags>
</file>

<file path=customXml/item10.xml><?xml version="1.0" encoding="utf-8"?>
<p4ppTags>
  <Name>One object (small) + Navigation</Name>
  <PpLayout>32</PpLayout>
  <Index>18</Index>
</p4ppTags>
</file>

<file path=customXml/item11.xml><?xml version="1.0" encoding="utf-8"?>
<p4ppTags>
  <Name>Four objects + Navigation</Name>
  <PpLayout>32</PpLayout>
  <Index>22</Index>
</p4ppTags>
</file>

<file path=customXml/item12.xml><?xml version="1.0" encoding="utf-8"?>
<p4ppTags>
  <Name>Three columns + Navigation</Name>
  <PpLayout>32</PpLayout>
  <Index>20</Index>
</p4ppTags>
</file>

<file path=customXml/item13.xml><?xml version="1.0" encoding="utf-8"?>
<p4ppTags>
  <Name>One object (large) + Navigation</Name>
  <PpLayout>32</PpLayout>
  <Index>17</Index>
</p4ppTags>
</file>

<file path=customXml/item14.xml><?xml version="1.0" encoding="utf-8"?>
<p4ppTags>
  <Name>Two columns + Navigation</Name>
  <PpLayout>32</PpLayout>
  <Index>19</Index>
</p4ppTags>
</file>

<file path=customXml/item15.xml><?xml version="1.0" encoding="utf-8"?>
<p4ppTags/>
</file>

<file path=customXml/item16.xml><?xml version="1.0" encoding="utf-8"?>
<p4ppTags>
  <Name>One object (large)</Name>
  <PpLayout>16</PpLayout>
  <Index>10</Index>
</p4ppTags>
</file>

<file path=customXml/item2.xml><?xml version="1.0" encoding="utf-8"?>
<p4ppTags>
  <Name>Free Content + Navigation</Name>
  <PpLayout>32</PpLayout>
  <Index>16</Index>
</p4ppTags>
</file>

<file path=customXml/item3.xml><?xml version="1.0" encoding="utf-8"?>
<p4ppTags>
  <Name>Two rows</Name>
  <PpLayout>32</PpLayout>
  <Index>13</Index>
</p4ppTags>
</file>

<file path=customXml/item4.xml><?xml version="1.0" encoding="utf-8"?>
<p4ppTags>
  <Name>Four objects</Name>
  <PpLayout>24</PpLayout>
  <Index>15</Index>
</p4ppTags>
</file>

<file path=customXml/item5.xml><?xml version="1.0" encoding="utf-8"?>
<p4ppTags>
  <Name>Free Content</Name>
  <PpLayout>11</PpLayout>
  <Index>9</Index>
</p4ppTags>
</file>

<file path=customXml/item6.xml><?xml version="1.0" encoding="utf-8"?>
<p4ppTags>
  <Name>One object (small)</Name>
  <PpLayout>16</PpLayout>
  <Index>11</Index>
</p4ppTags>
</file>

<file path=customXml/item7.xml><?xml version="1.0" encoding="utf-8"?>
<p4ppTags>
  <Name>Two rows + Navigation</Name>
  <PpLayout>32</PpLayout>
  <Index>21</Index>
</p4ppTags>
</file>

<file path=customXml/item8.xml><?xml version="1.0" encoding="utf-8"?>
<p4ppTags>
  <Name>Text + Index</Name>
  <PpLayout>32</PpLayout>
  <Index>8</Index>
</p4ppTags>
</file>

<file path=customXml/item9.xml><?xml version="1.0" encoding="utf-8"?>
<p4ppTags>
  <Name>Two columns</Name>
  <PpLayout>29</PpLayout>
  <Index>12</Index>
</p4ppTags>
</file>

<file path=customXml/itemProps1.xml><?xml version="1.0" encoding="utf-8"?>
<ds:datastoreItem xmlns:ds="http://schemas.openxmlformats.org/officeDocument/2006/customXml" ds:itemID="{15CF3461-70D1-4B54-AFAB-DAFDA0A238CD}">
  <ds:schemaRefs/>
</ds:datastoreItem>
</file>

<file path=customXml/itemProps10.xml><?xml version="1.0" encoding="utf-8"?>
<ds:datastoreItem xmlns:ds="http://schemas.openxmlformats.org/officeDocument/2006/customXml" ds:itemID="{D9FE249F-833E-4CF0-BECB-552D01D7DC9E}">
  <ds:schemaRefs/>
</ds:datastoreItem>
</file>

<file path=customXml/itemProps11.xml><?xml version="1.0" encoding="utf-8"?>
<ds:datastoreItem xmlns:ds="http://schemas.openxmlformats.org/officeDocument/2006/customXml" ds:itemID="{EAB520BC-C6EC-457E-8AB5-55DB67C86858}">
  <ds:schemaRefs/>
</ds:datastoreItem>
</file>

<file path=customXml/itemProps12.xml><?xml version="1.0" encoding="utf-8"?>
<ds:datastoreItem xmlns:ds="http://schemas.openxmlformats.org/officeDocument/2006/customXml" ds:itemID="{85D77EE6-52B7-48BE-9EDB-748F1EBB53DE}">
  <ds:schemaRefs/>
</ds:datastoreItem>
</file>

<file path=customXml/itemProps13.xml><?xml version="1.0" encoding="utf-8"?>
<ds:datastoreItem xmlns:ds="http://schemas.openxmlformats.org/officeDocument/2006/customXml" ds:itemID="{B27F640E-84DF-4F97-BC70-D045F1E6594F}">
  <ds:schemaRefs/>
</ds:datastoreItem>
</file>

<file path=customXml/itemProps14.xml><?xml version="1.0" encoding="utf-8"?>
<ds:datastoreItem xmlns:ds="http://schemas.openxmlformats.org/officeDocument/2006/customXml" ds:itemID="{D7BABA95-BFFE-422B-8591-3271669EEA88}">
  <ds:schemaRefs/>
</ds:datastoreItem>
</file>

<file path=customXml/itemProps15.xml><?xml version="1.0" encoding="utf-8"?>
<ds:datastoreItem xmlns:ds="http://schemas.openxmlformats.org/officeDocument/2006/customXml" ds:itemID="{572FBA73-6DBF-45DA-8282-9342320CFAB0}">
  <ds:schemaRefs/>
</ds:datastoreItem>
</file>

<file path=customXml/itemProps16.xml><?xml version="1.0" encoding="utf-8"?>
<ds:datastoreItem xmlns:ds="http://schemas.openxmlformats.org/officeDocument/2006/customXml" ds:itemID="{80661B8B-A327-44F9-823B-4D9EE0B3EC78}">
  <ds:schemaRefs/>
</ds:datastoreItem>
</file>

<file path=customXml/itemProps2.xml><?xml version="1.0" encoding="utf-8"?>
<ds:datastoreItem xmlns:ds="http://schemas.openxmlformats.org/officeDocument/2006/customXml" ds:itemID="{7CC5F709-E74B-4E5F-A728-923D5062EBEF}">
  <ds:schemaRefs/>
</ds:datastoreItem>
</file>

<file path=customXml/itemProps3.xml><?xml version="1.0" encoding="utf-8"?>
<ds:datastoreItem xmlns:ds="http://schemas.openxmlformats.org/officeDocument/2006/customXml" ds:itemID="{38AB8DE4-FD9B-4166-BEC3-3F1753596133}">
  <ds:schemaRefs/>
</ds:datastoreItem>
</file>

<file path=customXml/itemProps4.xml><?xml version="1.0" encoding="utf-8"?>
<ds:datastoreItem xmlns:ds="http://schemas.openxmlformats.org/officeDocument/2006/customXml" ds:itemID="{1581BFFB-B4CE-47A8-BE77-DC1339B1E5A7}">
  <ds:schemaRefs/>
</ds:datastoreItem>
</file>

<file path=customXml/itemProps5.xml><?xml version="1.0" encoding="utf-8"?>
<ds:datastoreItem xmlns:ds="http://schemas.openxmlformats.org/officeDocument/2006/customXml" ds:itemID="{D8097D0C-BE3E-4AEC-9593-65CFCCB19297}">
  <ds:schemaRefs/>
</ds:datastoreItem>
</file>

<file path=customXml/itemProps6.xml><?xml version="1.0" encoding="utf-8"?>
<ds:datastoreItem xmlns:ds="http://schemas.openxmlformats.org/officeDocument/2006/customXml" ds:itemID="{1618AA06-B22E-4D19-9680-0D7830426729}">
  <ds:schemaRefs/>
</ds:datastoreItem>
</file>

<file path=customXml/itemProps7.xml><?xml version="1.0" encoding="utf-8"?>
<ds:datastoreItem xmlns:ds="http://schemas.openxmlformats.org/officeDocument/2006/customXml" ds:itemID="{6C79E4F8-DCFB-483C-880A-AEEC6AAFC838}">
  <ds:schemaRefs/>
</ds:datastoreItem>
</file>

<file path=customXml/itemProps8.xml><?xml version="1.0" encoding="utf-8"?>
<ds:datastoreItem xmlns:ds="http://schemas.openxmlformats.org/officeDocument/2006/customXml" ds:itemID="{7E35FEDB-1F0E-4D67-A313-4AC59C26FF29}">
  <ds:schemaRefs/>
</ds:datastoreItem>
</file>

<file path=customXml/itemProps9.xml><?xml version="1.0" encoding="utf-8"?>
<ds:datastoreItem xmlns:ds="http://schemas.openxmlformats.org/officeDocument/2006/customXml" ds:itemID="{1666F4C2-68F5-4840-A44A-1A646C0925A1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SIM_PPT_2007_16x9_DEU_V2_0_0_BASIC.pptx</Template>
  <TotalTime>566</TotalTime>
  <Words>294</Words>
  <Application>Microsoft Office PowerPoint</Application>
  <PresentationFormat>Custom</PresentationFormat>
  <Paragraphs>122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 Unicode MS</vt:lpstr>
      <vt:lpstr>ＭＳ Ｐゴシック</vt:lpstr>
      <vt:lpstr>Arial</vt:lpstr>
      <vt:lpstr>Wingdings</vt:lpstr>
      <vt:lpstr>Siemens 2016 – 16:9</vt:lpstr>
      <vt:lpstr>PowerEnJoy Design document</vt:lpstr>
      <vt:lpstr>Table of content</vt:lpstr>
      <vt:lpstr>Architectural design</vt:lpstr>
      <vt:lpstr>High level view</vt:lpstr>
      <vt:lpstr>Component view</vt:lpstr>
      <vt:lpstr>Deployment view</vt:lpstr>
      <vt:lpstr>Algorithm design</vt:lpstr>
      <vt:lpstr>getCarsListInARange</vt:lpstr>
      <vt:lpstr>submitReservation</vt:lpstr>
      <vt:lpstr>calculateDiscount</vt:lpstr>
      <vt:lpstr>User interfaces</vt:lpstr>
      <vt:lpstr>Client application</vt:lpstr>
      <vt:lpstr>OnBoard application</vt:lpstr>
      <vt:lpstr>UX diagram</vt:lpstr>
      <vt:lpstr>PowerPoint Presentation</vt:lpstr>
    </vt:vector>
  </TitlesOfParts>
  <Company>SIEMENS AG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Engineering 2</dc:title>
  <dc:creator>Denning, Lici</dc:creator>
  <cp:lastModifiedBy>Caprarelli (EXT), Alessandro (DF PL STS CAE SD RTD)</cp:lastModifiedBy>
  <cp:revision>131</cp:revision>
  <cp:lastPrinted>2012-10-29T09:59:01Z</cp:lastPrinted>
  <dcterms:created xsi:type="dcterms:W3CDTF">2006-04-07T10:01:45Z</dcterms:created>
  <dcterms:modified xsi:type="dcterms:W3CDTF">2016-12-14T14:34:30Z</dcterms:modified>
  <dc:language>English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Deutsch</vt:lpwstr>
  </property>
  <property fmtid="{D5CDD505-2E9C-101B-9397-08002B2CF9AE}" pid="3" name="Release date">
    <vt:lpwstr>January 2016</vt:lpwstr>
  </property>
  <property fmtid="{D5CDD505-2E9C-101B-9397-08002B2CF9AE}" pid="4" name="Office version">
    <vt:lpwstr>2007/2010</vt:lpwstr>
  </property>
  <property fmtid="{D5CDD505-2E9C-101B-9397-08002B2CF9AE}" pid="5" name="Release version">
    <vt:lpwstr>1.0</vt:lpwstr>
  </property>
</Properties>
</file>